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87" r:id="rId14"/>
    <p:sldId id="288" r:id="rId15"/>
    <p:sldId id="289" r:id="rId16"/>
    <p:sldId id="290" r:id="rId17"/>
    <p:sldId id="271" r:id="rId18"/>
    <p:sldId id="272" r:id="rId19"/>
    <p:sldId id="301" r:id="rId20"/>
  </p:sldIdLst>
  <p:sldSz cx="12192000" cy="6858000"/>
  <p:notesSz cx="6858000" cy="9144000"/>
  <p:defaultTextStyle>
    <a:defPPr>
      <a:defRPr lang="es-D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0472"/>
    <a:srgbClr val="0707C1"/>
    <a:srgbClr val="050589"/>
    <a:srgbClr val="06069C"/>
    <a:srgbClr val="009242"/>
    <a:srgbClr val="E8F0F8"/>
    <a:srgbClr val="F9FBFD"/>
    <a:srgbClr val="006BBC"/>
    <a:srgbClr val="0060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900" b="1" i="0" u="none" strike="noStrike" kern="1200" cap="none" baseline="0">
                <a:solidFill>
                  <a:sysClr val="windowText" lastClr="000000"/>
                </a:solidFill>
                <a:latin typeface="+mn-lt"/>
                <a:ea typeface="+mn-ea"/>
                <a:cs typeface="+mn-cs"/>
              </a:defRPr>
            </a:pPr>
            <a:r>
              <a:rPr lang="en-GB" sz="900" b="1" i="0" cap="none" baseline="0">
                <a:solidFill>
                  <a:sysClr val="windowText" lastClr="000000"/>
                </a:solidFill>
                <a:effectLst/>
              </a:rPr>
              <a:t>Cantidad porcentual de bibliotecas por región</a:t>
            </a:r>
          </a:p>
        </c:rich>
      </c:tx>
      <c:layout>
        <c:manualLayout>
          <c:xMode val="edge"/>
          <c:yMode val="edge"/>
          <c:x val="0.14246376811594202"/>
          <c:y val="4.3272192132052856E-2"/>
        </c:manualLayout>
      </c:layout>
      <c:overlay val="0"/>
      <c:spPr>
        <a:noFill/>
        <a:ln>
          <a:noFill/>
        </a:ln>
        <a:effectLst/>
      </c:spPr>
      <c:txPr>
        <a:bodyPr rot="0" spcFirstLastPara="1" vertOverflow="ellipsis" vert="horz" wrap="square" anchor="ctr" anchorCtr="1"/>
        <a:lstStyle/>
        <a:p>
          <a:pPr>
            <a:defRPr sz="900" b="1" i="0" u="none" strike="noStrike" kern="1200" cap="none" baseline="0">
              <a:solidFill>
                <a:sysClr val="windowText" lastClr="000000"/>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8055474547163088E-2"/>
          <c:y val="0.19484471955456431"/>
          <c:w val="0.95972222222222225"/>
          <c:h val="0.80512868183143771"/>
        </c:manualLayout>
      </c:layout>
      <c:pie3DChart>
        <c:varyColors val="1"/>
        <c:ser>
          <c:idx val="0"/>
          <c:order val="0"/>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1-C402-40BE-BFF1-8B829E4D33C1}"/>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3-C402-40BE-BFF1-8B829E4D33C1}"/>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5-C402-40BE-BFF1-8B829E4D33C1}"/>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7-C402-40BE-BFF1-8B829E4D33C1}"/>
              </c:ext>
            </c:extLst>
          </c:dPt>
          <c:dLbls>
            <c:dLbl>
              <c:idx val="0"/>
              <c:layout>
                <c:manualLayout>
                  <c:x val="-9.8250866789799426E-2"/>
                  <c:y val="0.18820930620666637"/>
                </c:manualLayout>
              </c:layout>
              <c:spPr>
                <a:noFill/>
                <a:ln>
                  <a:noFill/>
                </a:ln>
                <a:effectLst/>
              </c:spPr>
              <c:txPr>
                <a:bodyPr rot="0" spcFirstLastPara="1" vertOverflow="ellipsis" vert="horz" wrap="square" lIns="38100" tIns="19050" rIns="38100" bIns="19050" anchor="ctr" anchorCtr="1">
                  <a:spAutoFit/>
                </a:bodyPr>
                <a:lstStyle/>
                <a:p>
                  <a:pPr>
                    <a:defRPr sz="950" b="1" i="0" u="none" strike="noStrike" kern="1200" spc="0" baseline="0">
                      <a:solidFill>
                        <a:schemeClr val="bg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C402-40BE-BFF1-8B829E4D33C1}"/>
                </c:ext>
              </c:extLst>
            </c:dLbl>
            <c:dLbl>
              <c:idx val="1"/>
              <c:layout>
                <c:manualLayout>
                  <c:x val="-0.2826130067074949"/>
                  <c:y val="-0.17279504801784171"/>
                </c:manualLayout>
              </c:layout>
              <c:spPr>
                <a:noFill/>
                <a:ln>
                  <a:noFill/>
                </a:ln>
                <a:effectLst/>
              </c:spPr>
              <c:txPr>
                <a:bodyPr rot="0" spcFirstLastPara="1" vertOverflow="ellipsis" vert="horz" wrap="square" lIns="38100" tIns="19050" rIns="38100" bIns="19050" anchor="ctr" anchorCtr="1">
                  <a:spAutoFit/>
                </a:bodyPr>
                <a:lstStyle/>
                <a:p>
                  <a:pPr>
                    <a:defRPr sz="950" b="1" i="0" u="none" strike="noStrike" kern="1200" spc="0" baseline="0">
                      <a:solidFill>
                        <a:sysClr val="windowText" lastClr="000000"/>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C402-40BE-BFF1-8B829E4D33C1}"/>
                </c:ext>
              </c:extLst>
            </c:dLbl>
            <c:dLbl>
              <c:idx val="2"/>
              <c:layout>
                <c:manualLayout>
                  <c:x val="0.26049382716049385"/>
                  <c:y val="-0.22527270796352769"/>
                </c:manualLayout>
              </c:layout>
              <c:spPr>
                <a:noFill/>
                <a:ln>
                  <a:noFill/>
                </a:ln>
                <a:effectLst/>
              </c:spPr>
              <c:txPr>
                <a:bodyPr rot="0" spcFirstLastPara="1" vertOverflow="ellipsis" vert="horz" wrap="square" lIns="38100" tIns="19050" rIns="38100" bIns="19050" anchor="ctr" anchorCtr="1">
                  <a:spAutoFit/>
                </a:bodyPr>
                <a:lstStyle/>
                <a:p>
                  <a:pPr>
                    <a:defRPr sz="950" b="1" i="0" u="none" strike="noStrike" kern="1200" spc="0" baseline="0">
                      <a:solidFill>
                        <a:sysClr val="windowText" lastClr="000000"/>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C402-40BE-BFF1-8B829E4D33C1}"/>
                </c:ext>
              </c:extLst>
            </c:dLbl>
            <c:dLbl>
              <c:idx val="3"/>
              <c:layout>
                <c:manualLayout>
                  <c:x val="0.11790123456790123"/>
                  <c:y val="0.1465689621167296"/>
                </c:manualLayout>
              </c:layout>
              <c:spPr>
                <a:noFill/>
                <a:ln>
                  <a:noFill/>
                </a:ln>
                <a:effectLst/>
              </c:spPr>
              <c:txPr>
                <a:bodyPr rot="0" spcFirstLastPara="1" vertOverflow="ellipsis" vert="horz" wrap="square" lIns="38100" tIns="19050" rIns="38100" bIns="19050" anchor="ctr" anchorCtr="1">
                  <a:spAutoFit/>
                </a:bodyPr>
                <a:lstStyle/>
                <a:p>
                  <a:pPr>
                    <a:defRPr sz="950" b="1" i="0" u="none" strike="noStrike" kern="1200" spc="0" baseline="0">
                      <a:solidFill>
                        <a:sysClr val="windowText" lastClr="000000"/>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C402-40BE-BFF1-8B829E4D33C1}"/>
                </c:ext>
              </c:extLst>
            </c:dLbl>
            <c:spPr>
              <a:noFill/>
              <a:ln>
                <a:noFill/>
              </a:ln>
              <a:effectLst/>
            </c:spPr>
            <c:txPr>
              <a:bodyPr rot="0" spcFirstLastPara="1" vertOverflow="ellipsis" vert="horz" wrap="square" lIns="38100" tIns="19050" rIns="38100" bIns="19050" anchor="ctr" anchorCtr="1">
                <a:spAutoFit/>
              </a:bodyPr>
              <a:lstStyle/>
              <a:p>
                <a:pPr>
                  <a:defRPr sz="950" b="1" i="0" u="none" strike="noStrike" kern="1200" spc="0" baseline="0">
                    <a:solidFill>
                      <a:sysClr val="windowText" lastClr="000000"/>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Hoja1!$A$1:$A$4</c:f>
              <c:strCache>
                <c:ptCount val="4"/>
                <c:pt idx="0">
                  <c:v>Este</c:v>
                </c:pt>
                <c:pt idx="1">
                  <c:v>Norte</c:v>
                </c:pt>
                <c:pt idx="2">
                  <c:v>Suroeste </c:v>
                </c:pt>
                <c:pt idx="3">
                  <c:v>GSD</c:v>
                </c:pt>
              </c:strCache>
            </c:strRef>
          </c:cat>
          <c:val>
            <c:numRef>
              <c:f>Hoja1!$B$1:$B$4</c:f>
              <c:numCache>
                <c:formatCode>General</c:formatCode>
                <c:ptCount val="4"/>
                <c:pt idx="0">
                  <c:v>44</c:v>
                </c:pt>
                <c:pt idx="1">
                  <c:v>164</c:v>
                </c:pt>
                <c:pt idx="2">
                  <c:v>122</c:v>
                </c:pt>
                <c:pt idx="3">
                  <c:v>75</c:v>
                </c:pt>
              </c:numCache>
            </c:numRef>
          </c:val>
          <c:extLst>
            <c:ext xmlns:c16="http://schemas.microsoft.com/office/drawing/2014/chart" uri="{C3380CC4-5D6E-409C-BE32-E72D297353CC}">
              <c16:uniqueId val="{00000008-C402-40BE-BFF1-8B829E4D33C1}"/>
            </c:ext>
          </c:extLst>
        </c:ser>
        <c:dLbls>
          <c:dLblPos val="outEnd"/>
          <c:showLegendKey val="0"/>
          <c:showVal val="0"/>
          <c:showCatName val="1"/>
          <c:showSerName val="0"/>
          <c:showPercent val="1"/>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GB" sz="1400" b="1">
                <a:solidFill>
                  <a:sysClr val="windowText" lastClr="000000"/>
                </a:solidFill>
              </a:rPr>
              <a:t>Bibliotecas por región</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Hoja1!$A$1:$A$32</c:f>
              <c:strCache>
                <c:ptCount val="32"/>
                <c:pt idx="0">
                  <c:v>EL SEIBO</c:v>
                </c:pt>
                <c:pt idx="1">
                  <c:v>LA ALTAGRACIA</c:v>
                </c:pt>
                <c:pt idx="2">
                  <c:v>LA ROMANA</c:v>
                </c:pt>
                <c:pt idx="3">
                  <c:v>MONTE PLATA</c:v>
                </c:pt>
                <c:pt idx="4">
                  <c:v>SAN PEDRO DE MACORÍS</c:v>
                </c:pt>
                <c:pt idx="5">
                  <c:v>HATO MAYOR</c:v>
                </c:pt>
                <c:pt idx="6">
                  <c:v>DAJABÓN</c:v>
                </c:pt>
                <c:pt idx="7">
                  <c:v>DUARTE</c:v>
                </c:pt>
                <c:pt idx="8">
                  <c:v>ESPAILLAT</c:v>
                </c:pt>
                <c:pt idx="9">
                  <c:v>LA VEGA</c:v>
                </c:pt>
                <c:pt idx="10">
                  <c:v>MARÍA TRINIDAD SÁNCHEZ</c:v>
                </c:pt>
                <c:pt idx="11">
                  <c:v>MONTE CRISTI </c:v>
                </c:pt>
                <c:pt idx="12">
                  <c:v>PUERTO PLATA</c:v>
                </c:pt>
                <c:pt idx="13">
                  <c:v>HERMANAS MIRABAL</c:v>
                </c:pt>
                <c:pt idx="14">
                  <c:v>SAMANÁ</c:v>
                </c:pt>
                <c:pt idx="15">
                  <c:v>SÁNCHEZ RAMÍREZ</c:v>
                </c:pt>
                <c:pt idx="16">
                  <c:v>SANTIAGO</c:v>
                </c:pt>
                <c:pt idx="17">
                  <c:v>SANTIAGO RODRÍGUEZ</c:v>
                </c:pt>
                <c:pt idx="18">
                  <c:v>VALVERDE</c:v>
                </c:pt>
                <c:pt idx="19">
                  <c:v>MONSEŇOR NOUEL</c:v>
                </c:pt>
                <c:pt idx="20">
                  <c:v>AZUA</c:v>
                </c:pt>
                <c:pt idx="21">
                  <c:v>BAHORUCO</c:v>
                </c:pt>
                <c:pt idx="22">
                  <c:v>BARAHONA</c:v>
                </c:pt>
                <c:pt idx="23">
                  <c:v>ELIAS PIÑA</c:v>
                </c:pt>
                <c:pt idx="24">
                  <c:v>INDEPENDENCIA</c:v>
                </c:pt>
                <c:pt idx="25">
                  <c:v>PEDERNALES</c:v>
                </c:pt>
                <c:pt idx="26">
                  <c:v>PERAVIA</c:v>
                </c:pt>
                <c:pt idx="27">
                  <c:v>SAN CRISTÓBAL</c:v>
                </c:pt>
                <c:pt idx="28">
                  <c:v>SAN JUAN DE LA MAGUANA</c:v>
                </c:pt>
                <c:pt idx="29">
                  <c:v>SAN JOSÉ DE OCOA</c:v>
                </c:pt>
                <c:pt idx="30">
                  <c:v>SANTO DOMINGO DE GUZMAN (D.N.)  </c:v>
                </c:pt>
                <c:pt idx="31">
                  <c:v>GRAN SANTO DOMINGO</c:v>
                </c:pt>
              </c:strCache>
            </c:strRef>
          </c:cat>
          <c:val>
            <c:numRef>
              <c:f>Hoja1!$B$1:$B$32</c:f>
              <c:numCache>
                <c:formatCode>General</c:formatCode>
                <c:ptCount val="32"/>
                <c:pt idx="0">
                  <c:v>7</c:v>
                </c:pt>
                <c:pt idx="1">
                  <c:v>8</c:v>
                </c:pt>
                <c:pt idx="2">
                  <c:v>7</c:v>
                </c:pt>
                <c:pt idx="3">
                  <c:v>7</c:v>
                </c:pt>
                <c:pt idx="4">
                  <c:v>5</c:v>
                </c:pt>
                <c:pt idx="5">
                  <c:v>10</c:v>
                </c:pt>
                <c:pt idx="6">
                  <c:v>14</c:v>
                </c:pt>
                <c:pt idx="7">
                  <c:v>14</c:v>
                </c:pt>
                <c:pt idx="8">
                  <c:v>17</c:v>
                </c:pt>
                <c:pt idx="9">
                  <c:v>13</c:v>
                </c:pt>
                <c:pt idx="10">
                  <c:v>4</c:v>
                </c:pt>
                <c:pt idx="11">
                  <c:v>13</c:v>
                </c:pt>
                <c:pt idx="12">
                  <c:v>15</c:v>
                </c:pt>
                <c:pt idx="13">
                  <c:v>4</c:v>
                </c:pt>
                <c:pt idx="14">
                  <c:v>3</c:v>
                </c:pt>
                <c:pt idx="15">
                  <c:v>5</c:v>
                </c:pt>
                <c:pt idx="16">
                  <c:v>43</c:v>
                </c:pt>
                <c:pt idx="17">
                  <c:v>1</c:v>
                </c:pt>
                <c:pt idx="18">
                  <c:v>13</c:v>
                </c:pt>
                <c:pt idx="19">
                  <c:v>5</c:v>
                </c:pt>
                <c:pt idx="20">
                  <c:v>19</c:v>
                </c:pt>
                <c:pt idx="21">
                  <c:v>6</c:v>
                </c:pt>
                <c:pt idx="22">
                  <c:v>16</c:v>
                </c:pt>
                <c:pt idx="23">
                  <c:v>15</c:v>
                </c:pt>
                <c:pt idx="24">
                  <c:v>5</c:v>
                </c:pt>
                <c:pt idx="25">
                  <c:v>4</c:v>
                </c:pt>
                <c:pt idx="26">
                  <c:v>8</c:v>
                </c:pt>
                <c:pt idx="27">
                  <c:v>22</c:v>
                </c:pt>
                <c:pt idx="28">
                  <c:v>25</c:v>
                </c:pt>
                <c:pt idx="29">
                  <c:v>2</c:v>
                </c:pt>
                <c:pt idx="30">
                  <c:v>60</c:v>
                </c:pt>
                <c:pt idx="31">
                  <c:v>15</c:v>
                </c:pt>
              </c:numCache>
            </c:numRef>
          </c:val>
          <c:extLst>
            <c:ext xmlns:c16="http://schemas.microsoft.com/office/drawing/2014/chart" uri="{C3380CC4-5D6E-409C-BE32-E72D297353CC}">
              <c16:uniqueId val="{00000000-7536-4B40-B8D3-6AE916B6441A}"/>
            </c:ext>
          </c:extLst>
        </c:ser>
        <c:dLbls>
          <c:showLegendKey val="0"/>
          <c:showVal val="1"/>
          <c:showCatName val="0"/>
          <c:showSerName val="0"/>
          <c:showPercent val="0"/>
          <c:showBubbleSize val="0"/>
        </c:dLbls>
        <c:gapWidth val="150"/>
        <c:shape val="box"/>
        <c:axId val="452480367"/>
        <c:axId val="452480783"/>
        <c:axId val="0"/>
      </c:bar3DChart>
      <c:catAx>
        <c:axId val="452480367"/>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en-US"/>
          </a:p>
        </c:txPr>
        <c:crossAx val="452480783"/>
        <c:crosses val="autoZero"/>
        <c:auto val="1"/>
        <c:lblAlgn val="ctr"/>
        <c:lblOffset val="100"/>
        <c:noMultiLvlLbl val="0"/>
      </c:catAx>
      <c:valAx>
        <c:axId val="45248078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45248036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ysClr val="windowText" lastClr="000000"/>
                </a:solidFill>
                <a:latin typeface="+mn-lt"/>
                <a:ea typeface="+mn-ea"/>
                <a:cs typeface="+mn-cs"/>
              </a:defRPr>
            </a:pPr>
            <a:r>
              <a:rPr lang="es-ES" sz="1600" b="1" i="0" cap="all" baseline="0">
                <a:solidFill>
                  <a:sysClr val="windowText" lastClr="000000"/>
                </a:solidFill>
                <a:effectLst/>
              </a:rPr>
              <a:t>Distribución </a:t>
            </a:r>
          </a:p>
          <a:p>
            <a:pPr>
              <a:defRPr>
                <a:solidFill>
                  <a:sysClr val="windowText" lastClr="000000"/>
                </a:solidFill>
              </a:defRPr>
            </a:pPr>
            <a:r>
              <a:rPr lang="es-ES" sz="1600" b="1" i="0" cap="all" baseline="0">
                <a:solidFill>
                  <a:sysClr val="windowText" lastClr="000000"/>
                </a:solidFill>
                <a:effectLst/>
              </a:rPr>
              <a:t>de bibliotecas</a:t>
            </a:r>
          </a:p>
          <a:p>
            <a:pPr>
              <a:defRPr>
                <a:solidFill>
                  <a:sysClr val="windowText" lastClr="000000"/>
                </a:solidFill>
              </a:defRPr>
            </a:pPr>
            <a:r>
              <a:rPr lang="es-ES" sz="1600" b="1" i="0" cap="all" baseline="0">
                <a:solidFill>
                  <a:sysClr val="windowText" lastClr="000000"/>
                </a:solidFill>
                <a:effectLst/>
              </a:rPr>
              <a:t> en el GSD y DN</a:t>
            </a:r>
          </a:p>
        </c:rich>
      </c:tx>
      <c:layout>
        <c:manualLayout>
          <c:xMode val="edge"/>
          <c:yMode val="edge"/>
          <c:x val="0.77773355189406967"/>
          <c:y val="5.3270875408456361E-2"/>
        </c:manualLayout>
      </c:layout>
      <c:overlay val="0"/>
      <c:spPr>
        <a:noFill/>
        <a:ln>
          <a:noFill/>
        </a:ln>
        <a:effectLst/>
      </c:spPr>
      <c:txPr>
        <a:bodyPr rot="0" spcFirstLastPara="1" vertOverflow="ellipsis" vert="horz" wrap="square" anchor="ctr" anchorCtr="1"/>
        <a:lstStyle/>
        <a:p>
          <a:pPr>
            <a:defRPr sz="1600" b="1" i="0" u="none" strike="noStrike" kern="1200" baseline="0">
              <a:solidFill>
                <a:sysClr val="windowText" lastClr="000000"/>
              </a:solidFill>
              <a:latin typeface="+mn-lt"/>
              <a:ea typeface="+mn-ea"/>
              <a:cs typeface="+mn-cs"/>
            </a:defRPr>
          </a:pPr>
          <a:endParaRPr lang="en-US"/>
        </a:p>
      </c:txPr>
    </c:title>
    <c:autoTitleDeleted val="0"/>
    <c:view3D>
      <c:rotX val="30"/>
      <c:rotY val="310"/>
      <c:depthPercent val="100"/>
      <c:rAngAx val="0"/>
      <c:perspective val="2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6805555555555557"/>
          <c:y val="0.28355023330417028"/>
          <c:w val="0.81388888888888888"/>
          <c:h val="0.65757545931758532"/>
        </c:manualLayout>
      </c:layout>
      <c:pie3DChart>
        <c:varyColors val="1"/>
        <c:ser>
          <c:idx val="0"/>
          <c:order val="0"/>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1-2CBB-45BF-9E60-428F9F6F3B2D}"/>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3-2CBB-45BF-9E60-428F9F6F3B2D}"/>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5-2CBB-45BF-9E60-428F9F6F3B2D}"/>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7-2CBB-45BF-9E60-428F9F6F3B2D}"/>
              </c:ext>
            </c:extLst>
          </c:dPt>
          <c:dPt>
            <c:idx val="4"/>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9-2CBB-45BF-9E60-428F9F6F3B2D}"/>
              </c:ext>
            </c:extLst>
          </c:dPt>
          <c:dLbls>
            <c:dLbl>
              <c:idx val="0"/>
              <c:layout>
                <c:manualLayout>
                  <c:x val="-0.22576836168860187"/>
                  <c:y val="-9.6998812648418947E-2"/>
                </c:manualLayout>
              </c:layout>
              <c:tx>
                <c:rich>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fld id="{2C0A73E6-E5BA-4CF3-823B-F1C3BFA31B0F}" type="CATEGORYNAME">
                      <a:rPr lang="pt-BR" sz="1400">
                        <a:solidFill>
                          <a:schemeClr val="bg1"/>
                        </a:solidFill>
                      </a:rPr>
                      <a:pPr>
                        <a:defRPr sz="1400" b="1">
                          <a:solidFill>
                            <a:schemeClr val="bg1"/>
                          </a:solidFill>
                        </a:defRPr>
                      </a:pPr>
                      <a:t>[NOMBRE DE CATEGORÍA]</a:t>
                    </a:fld>
                    <a:r>
                      <a:rPr lang="pt-BR" sz="1400" baseline="0">
                        <a:solidFill>
                          <a:schemeClr val="bg1"/>
                        </a:solidFill>
                      </a:rPr>
                      <a:t>
</a:t>
                    </a:r>
                    <a:fld id="{B936FE42-6E45-46AF-A87C-975354BC55A3}" type="PERCENTAGE">
                      <a:rPr lang="pt-BR" sz="1400" baseline="0">
                        <a:solidFill>
                          <a:schemeClr val="bg1"/>
                        </a:solidFill>
                      </a:rPr>
                      <a:pPr>
                        <a:defRPr sz="1400" b="1">
                          <a:solidFill>
                            <a:schemeClr val="bg1"/>
                          </a:solidFill>
                        </a:defRPr>
                      </a:pPr>
                      <a:t>[PORCENTAJE]</a:t>
                    </a:fld>
                    <a:endParaRPr lang="pt-BR" sz="1400" baseline="0">
                      <a:solidFill>
                        <a:schemeClr val="bg1"/>
                      </a:solidFill>
                    </a:endParaRPr>
                  </a:p>
                </c:rich>
              </c:tx>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CBB-45BF-9E60-428F9F6F3B2D}"/>
                </c:ext>
              </c:extLst>
            </c:dLbl>
            <c:dLbl>
              <c:idx val="1"/>
              <c:layout>
                <c:manualLayout>
                  <c:x val="-4.4582020997375328E-2"/>
                  <c:y val="4.2976086322543017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2CBB-45BF-9E60-428F9F6F3B2D}"/>
                </c:ext>
              </c:extLst>
            </c:dLbl>
            <c:dLbl>
              <c:idx val="2"/>
              <c:layout>
                <c:manualLayout>
                  <c:x val="-5.4270122484689418E-2"/>
                  <c:y val="-4.1033829104695246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2CBB-45BF-9E60-428F9F6F3B2D}"/>
                </c:ext>
              </c:extLst>
            </c:dLbl>
            <c:dLbl>
              <c:idx val="3"/>
              <c:layout>
                <c:manualLayout>
                  <c:x val="2.2689741907261592E-2"/>
                  <c:y val="-0.20157626130067074"/>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2CBB-45BF-9E60-428F9F6F3B2D}"/>
                </c:ext>
              </c:extLst>
            </c:dLbl>
            <c:dLbl>
              <c:idx val="4"/>
              <c:layout>
                <c:manualLayout>
                  <c:x val="0.15944488188976369"/>
                  <c:y val="-0.20645414114902305"/>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2CBB-45BF-9E60-428F9F6F3B2D}"/>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Hoja1!$A$1:$A$5</c:f>
              <c:strCache>
                <c:ptCount val="5"/>
                <c:pt idx="0">
                  <c:v>SANTO DOMINGO DE GUZMAN (D.N.)</c:v>
                </c:pt>
                <c:pt idx="1">
                  <c:v>SANTO DOMINGO ESTE</c:v>
                </c:pt>
                <c:pt idx="2">
                  <c:v>SANTO DOMINGO OESTE</c:v>
                </c:pt>
                <c:pt idx="3">
                  <c:v>SANTO DOMINGO NORTE</c:v>
                </c:pt>
                <c:pt idx="4">
                  <c:v>BOCA CHICA</c:v>
                </c:pt>
              </c:strCache>
            </c:strRef>
          </c:cat>
          <c:val>
            <c:numRef>
              <c:f>Hoja1!$B$1:$B$5</c:f>
              <c:numCache>
                <c:formatCode>General</c:formatCode>
                <c:ptCount val="5"/>
                <c:pt idx="0">
                  <c:v>60</c:v>
                </c:pt>
                <c:pt idx="1">
                  <c:v>7</c:v>
                </c:pt>
                <c:pt idx="2">
                  <c:v>3</c:v>
                </c:pt>
                <c:pt idx="3">
                  <c:v>4</c:v>
                </c:pt>
                <c:pt idx="4">
                  <c:v>1</c:v>
                </c:pt>
              </c:numCache>
            </c:numRef>
          </c:val>
          <c:extLst>
            <c:ext xmlns:c16="http://schemas.microsoft.com/office/drawing/2014/chart" uri="{C3380CC4-5D6E-409C-BE32-E72D297353CC}">
              <c16:uniqueId val="{0000000A-2CBB-45BF-9E60-428F9F6F3B2D}"/>
            </c:ext>
          </c:extLst>
        </c:ser>
        <c:dLbls>
          <c:showLegendKey val="0"/>
          <c:showVal val="0"/>
          <c:showCatName val="1"/>
          <c:showSerName val="0"/>
          <c:showPercent val="1"/>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lumMod val="15000"/>
          <a:lumOff val="85000"/>
        </a:schemeClr>
      </a:solidFill>
      <a:round/>
    </a:ln>
    <a:effectLst/>
    <a:scene3d>
      <a:camera prst="orthographicFront"/>
      <a:lightRig rig="threePt" dir="t"/>
    </a:scene3d>
    <a:sp3d/>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1" i="0" u="none" strike="noStrike" kern="1200" cap="all" baseline="0">
                <a:solidFill>
                  <a:schemeClr val="tx1">
                    <a:lumMod val="65000"/>
                    <a:lumOff val="35000"/>
                  </a:schemeClr>
                </a:solidFill>
                <a:latin typeface="+mn-lt"/>
                <a:ea typeface="+mn-ea"/>
                <a:cs typeface="+mn-cs"/>
              </a:defRPr>
            </a:pPr>
            <a:r>
              <a:rPr lang="en-GB"/>
              <a:t>Bibliotecas públicas y privadas</a:t>
            </a:r>
          </a:p>
        </c:rich>
      </c:tx>
      <c:layout>
        <c:manualLayout>
          <c:xMode val="edge"/>
          <c:yMode val="edge"/>
          <c:x val="8.9978239376266006E-2"/>
          <c:y val="5.5946984569592011E-2"/>
        </c:manualLayout>
      </c:layout>
      <c:overlay val="0"/>
      <c:spPr>
        <a:noFill/>
        <a:ln>
          <a:noFill/>
        </a:ln>
        <a:effectLst/>
      </c:spPr>
      <c:txPr>
        <a:bodyPr rot="0" spcFirstLastPara="1" vertOverflow="ellipsis" vert="horz" wrap="square" anchor="ctr" anchorCtr="1"/>
        <a:lstStyle/>
        <a:p>
          <a:pPr>
            <a:defRPr sz="1680" b="1" i="0" u="none" strike="noStrike" kern="1200" cap="all"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3.5056899476013155E-2"/>
          <c:y val="0.13742069571620288"/>
          <c:w val="0.93096070572405887"/>
          <c:h val="0.84447975677248488"/>
        </c:manualLayout>
      </c:layout>
      <c:pie3DChart>
        <c:varyColors val="1"/>
        <c:ser>
          <c:idx val="0"/>
          <c:order val="0"/>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1-DE69-4ED0-8757-5AFEC9E31EF5}"/>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3-DE69-4ED0-8757-5AFEC9E31EF5}"/>
              </c:ext>
            </c:extLst>
          </c:dPt>
          <c:dLbls>
            <c:dLbl>
              <c:idx val="0"/>
              <c:layout>
                <c:manualLayout>
                  <c:x val="-0.52867300166114328"/>
                  <c:y val="-0.30270361296784376"/>
                </c:manualLayout>
              </c:layout>
              <c:tx>
                <c:rich>
                  <a:bodyPr rot="0" spcFirstLastPara="1" vertOverflow="ellipsis" vert="horz" wrap="square" anchor="ctr" anchorCtr="1"/>
                  <a:lstStyle/>
                  <a:p>
                    <a:pPr>
                      <a:defRPr sz="1600" b="1" i="0" u="none" strike="noStrike" kern="1200" spc="0" baseline="0">
                        <a:solidFill>
                          <a:schemeClr val="bg1"/>
                        </a:solidFill>
                        <a:latin typeface="+mn-lt"/>
                        <a:ea typeface="+mn-ea"/>
                        <a:cs typeface="+mn-cs"/>
                      </a:defRPr>
                    </a:pPr>
                    <a:r>
                      <a:rPr lang="en-US" sz="1600">
                        <a:solidFill>
                          <a:schemeClr val="bg1"/>
                        </a:solidFill>
                      </a:rPr>
                      <a:t>Bibliotecas privadas</a:t>
                    </a:r>
                  </a:p>
                  <a:p>
                    <a:pPr>
                      <a:defRPr sz="1600">
                        <a:solidFill>
                          <a:schemeClr val="bg1"/>
                        </a:solidFill>
                      </a:defRPr>
                    </a:pPr>
                    <a:r>
                      <a:rPr lang="en-US" sz="1600">
                        <a:solidFill>
                          <a:schemeClr val="bg1"/>
                        </a:solidFill>
                      </a:rPr>
                      <a:t>37.0%</a:t>
                    </a:r>
                  </a:p>
                </c:rich>
              </c:tx>
              <c:spPr>
                <a:noFill/>
                <a:ln>
                  <a:noFill/>
                </a:ln>
                <a:effectLst/>
              </c:spPr>
              <c:txPr>
                <a:bodyPr rot="0" spcFirstLastPara="1" vertOverflow="ellipsis" vert="horz" wrap="square" anchor="ctr" anchorCtr="1"/>
                <a:lstStyle/>
                <a:p>
                  <a:pPr>
                    <a:defRPr sz="1600" b="1" i="0" u="none" strike="noStrike" kern="1200" spc="0" baseline="0">
                      <a:solidFill>
                        <a:schemeClr val="bg1"/>
                      </a:solidFill>
                      <a:latin typeface="+mn-lt"/>
                      <a:ea typeface="+mn-ea"/>
                      <a:cs typeface="+mn-cs"/>
                    </a:defRPr>
                  </a:pPr>
                  <a:endParaRPr lang="en-US"/>
                </a:p>
              </c:txPr>
              <c:dLblPos val="bestFit"/>
              <c:showLegendKey val="0"/>
              <c:showVal val="0"/>
              <c:showCatName val="1"/>
              <c:showSerName val="0"/>
              <c:showPercent val="0"/>
              <c:showBubbleSize val="0"/>
              <c:extLst>
                <c:ext xmlns:c15="http://schemas.microsoft.com/office/drawing/2012/chart" uri="{CE6537A1-D6FC-4f65-9D91-7224C49458BB}">
                  <c15:layout>
                    <c:manualLayout>
                      <c:w val="0.33099822810957291"/>
                      <c:h val="0.30534807501393935"/>
                    </c:manualLayout>
                  </c15:layout>
                  <c15:showDataLabelsRange val="0"/>
                </c:ext>
                <c:ext xmlns:c16="http://schemas.microsoft.com/office/drawing/2014/chart" uri="{C3380CC4-5D6E-409C-BE32-E72D297353CC}">
                  <c16:uniqueId val="{00000001-DE69-4ED0-8757-5AFEC9E31EF5}"/>
                </c:ext>
              </c:extLst>
            </c:dLbl>
            <c:dLbl>
              <c:idx val="1"/>
              <c:layout>
                <c:manualLayout>
                  <c:x val="0.53218643698418566"/>
                  <c:y val="0.21263976717936164"/>
                </c:manualLayout>
              </c:layout>
              <c:tx>
                <c:rich>
                  <a:bodyPr rot="0" spcFirstLastPara="1" vertOverflow="ellipsis" vert="horz" wrap="square" anchor="ctr" anchorCtr="1"/>
                  <a:lstStyle/>
                  <a:p>
                    <a:pPr>
                      <a:defRPr sz="1600" b="1" i="0" u="none" strike="noStrike" kern="1200" spc="0" baseline="0">
                        <a:solidFill>
                          <a:schemeClr val="bg1"/>
                        </a:solidFill>
                        <a:latin typeface="+mn-lt"/>
                        <a:ea typeface="+mn-ea"/>
                        <a:cs typeface="+mn-cs"/>
                      </a:defRPr>
                    </a:pPr>
                    <a:r>
                      <a:rPr lang="en-US" sz="1600">
                        <a:solidFill>
                          <a:schemeClr val="bg1"/>
                        </a:solidFill>
                      </a:rPr>
                      <a:t>Bibliotecas públicas</a:t>
                    </a:r>
                  </a:p>
                  <a:p>
                    <a:pPr>
                      <a:defRPr sz="1600">
                        <a:solidFill>
                          <a:schemeClr val="bg1"/>
                        </a:solidFill>
                      </a:defRPr>
                    </a:pPr>
                    <a:r>
                      <a:rPr lang="en-US" sz="1600">
                        <a:solidFill>
                          <a:schemeClr val="bg1"/>
                        </a:solidFill>
                      </a:rPr>
                      <a:t>63.0%</a:t>
                    </a:r>
                  </a:p>
                </c:rich>
              </c:tx>
              <c:spPr>
                <a:noFill/>
                <a:ln>
                  <a:noFill/>
                </a:ln>
                <a:effectLst/>
              </c:spPr>
              <c:txPr>
                <a:bodyPr rot="0" spcFirstLastPara="1" vertOverflow="ellipsis" vert="horz" wrap="square" anchor="ctr" anchorCtr="1"/>
                <a:lstStyle/>
                <a:p>
                  <a:pPr>
                    <a:defRPr sz="1600" b="1" i="0" u="none" strike="noStrike" kern="1200" spc="0" baseline="0">
                      <a:solidFill>
                        <a:schemeClr val="bg1"/>
                      </a:solidFill>
                      <a:latin typeface="+mn-lt"/>
                      <a:ea typeface="+mn-ea"/>
                      <a:cs typeface="+mn-cs"/>
                    </a:defRPr>
                  </a:pPr>
                  <a:endParaRPr lang="en-US"/>
                </a:p>
              </c:txPr>
              <c:dLblPos val="bestFit"/>
              <c:showLegendKey val="0"/>
              <c:showVal val="0"/>
              <c:showCatName val="1"/>
              <c:showSerName val="0"/>
              <c:showPercent val="0"/>
              <c:showBubbleSize val="0"/>
              <c:extLst>
                <c:ext xmlns:c15="http://schemas.microsoft.com/office/drawing/2012/chart" uri="{CE6537A1-D6FC-4f65-9D91-7224C49458BB}">
                  <c15:layout>
                    <c:manualLayout>
                      <c:w val="0.28714100268152404"/>
                      <c:h val="0.289626698217127"/>
                    </c:manualLayout>
                  </c15:layout>
                  <c15:showDataLabelsRange val="0"/>
                </c:ext>
                <c:ext xmlns:c16="http://schemas.microsoft.com/office/drawing/2014/chart" uri="{C3380CC4-5D6E-409C-BE32-E72D297353CC}">
                  <c16:uniqueId val="{00000003-DE69-4ED0-8757-5AFEC9E31EF5}"/>
                </c:ext>
              </c:extLst>
            </c:dLbl>
            <c:spPr>
              <a:noFill/>
              <a:ln>
                <a:noFill/>
              </a:ln>
              <a:effectLst/>
            </c:spPr>
            <c:txPr>
              <a:bodyPr rot="0" spcFirstLastPara="1" vertOverflow="ellipsis" vert="horz" wrap="square" anchor="ctr" anchorCtr="1"/>
              <a:lstStyle/>
              <a:p>
                <a:pPr>
                  <a:defRPr sz="1600" b="1" i="0" u="none" strike="noStrike" kern="1200" spc="0" baseline="0">
                    <a:solidFill>
                      <a:schemeClr val="bg1"/>
                    </a:solidFill>
                    <a:latin typeface="+mn-lt"/>
                    <a:ea typeface="+mn-ea"/>
                    <a:cs typeface="+mn-cs"/>
                  </a:defRPr>
                </a:pPr>
                <a:endParaRPr lang="en-US"/>
              </a:p>
            </c:txPr>
            <c:dLblPos val="outEnd"/>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Hoja1!$A$1:$A$2</c:f>
              <c:strCache>
                <c:ptCount val="2"/>
                <c:pt idx="0">
                  <c:v>Bibliotecas públicas</c:v>
                </c:pt>
                <c:pt idx="1">
                  <c:v>Bibliotecas privadas</c:v>
                </c:pt>
              </c:strCache>
            </c:strRef>
          </c:cat>
          <c:val>
            <c:numRef>
              <c:f>Hoja1!$B$1:$B$2</c:f>
              <c:numCache>
                <c:formatCode>General</c:formatCode>
                <c:ptCount val="2"/>
                <c:pt idx="0">
                  <c:v>256</c:v>
                </c:pt>
                <c:pt idx="1">
                  <c:v>149</c:v>
                </c:pt>
              </c:numCache>
            </c:numRef>
          </c:val>
          <c:extLst>
            <c:ext xmlns:c16="http://schemas.microsoft.com/office/drawing/2014/chart" uri="{C3380CC4-5D6E-409C-BE32-E72D297353CC}">
              <c16:uniqueId val="{00000004-DE69-4ED0-8757-5AFEC9E31EF5}"/>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accent1"/>
      </a:solidFill>
    </a:ln>
    <a:effectLst/>
  </c:spPr>
  <c:txPr>
    <a:bodyPr/>
    <a:lstStyle/>
    <a:p>
      <a:pPr>
        <a:defRPr sz="14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baseline="0">
                <a:solidFill>
                  <a:schemeClr val="dk1">
                    <a:lumMod val="75000"/>
                    <a:lumOff val="25000"/>
                  </a:schemeClr>
                </a:solidFill>
                <a:latin typeface="+mn-lt"/>
                <a:ea typeface="+mn-ea"/>
                <a:cs typeface="+mn-cs"/>
              </a:defRPr>
            </a:pPr>
            <a:r>
              <a:rPr lang="en-GB" sz="1400"/>
              <a:t>Bibliotecas </a:t>
            </a:r>
          </a:p>
          <a:p>
            <a:pPr>
              <a:defRPr sz="1400"/>
            </a:pPr>
            <a:r>
              <a:rPr lang="en-GB" sz="1400"/>
              <a:t>activas e inactivas</a:t>
            </a:r>
          </a:p>
        </c:rich>
      </c:tx>
      <c:layout>
        <c:manualLayout>
          <c:xMode val="edge"/>
          <c:yMode val="edge"/>
          <c:x val="0.59167593298149557"/>
          <c:y val="4.5288174594614032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dk1">
                  <a:lumMod val="75000"/>
                  <a:lumOff val="25000"/>
                </a:schemeClr>
              </a:solidFill>
              <a:latin typeface="+mn-lt"/>
              <a:ea typeface="+mn-ea"/>
              <a:cs typeface="+mn-cs"/>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4.7789725209080045E-3"/>
          <c:y val="0.24202866234641024"/>
          <c:w val="0.99522102747909202"/>
          <c:h val="0.7552078262944405"/>
        </c:manualLayout>
      </c:layout>
      <c:pie3D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A9C0-4A75-80C9-9D7579B44F06}"/>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A9C0-4A75-80C9-9D7579B44F06}"/>
              </c:ext>
            </c:extLst>
          </c:dPt>
          <c:dLbls>
            <c:dLbl>
              <c:idx val="0"/>
              <c:layout>
                <c:manualLayout>
                  <c:x val="-0.11856499120405657"/>
                  <c:y val="-0.29002949852507387"/>
                </c:manualLayout>
              </c:layout>
              <c:tx>
                <c:rich>
                  <a:bodyPr rot="0" spcFirstLastPara="1" vertOverflow="ellipsis" vert="horz" wrap="square" lIns="38100" tIns="19050" rIns="38100" bIns="19050" anchor="ctr" anchorCtr="1">
                    <a:noAutofit/>
                  </a:bodyPr>
                  <a:lstStyle/>
                  <a:p>
                    <a:pPr>
                      <a:defRPr sz="1200" b="1" i="0" u="none" strike="noStrike" kern="1200" baseline="0">
                        <a:solidFill>
                          <a:sysClr val="windowText" lastClr="000000"/>
                        </a:solidFill>
                        <a:latin typeface="+mn-lt"/>
                        <a:ea typeface="+mn-ea"/>
                        <a:cs typeface="+mn-cs"/>
                      </a:defRPr>
                    </a:pPr>
                    <a:r>
                      <a:rPr lang="en-US" sz="1200"/>
                      <a:t>Activas </a:t>
                    </a:r>
                  </a:p>
                  <a:p>
                    <a:pPr>
                      <a:defRPr sz="1200">
                        <a:solidFill>
                          <a:sysClr val="windowText" lastClr="000000"/>
                        </a:solidFill>
                      </a:defRPr>
                    </a:pPr>
                    <a:fld id="{C31EA253-713D-4681-A925-9DCD69E2B183}" type="PERCENTAGE">
                      <a:rPr lang="en-US" sz="1200"/>
                      <a:pPr>
                        <a:defRPr sz="1200">
                          <a:solidFill>
                            <a:sysClr val="windowText" lastClr="000000"/>
                          </a:solidFill>
                        </a:defRPr>
                      </a:pPr>
                      <a:t>[PORCENTAJE]</a:t>
                    </a:fld>
                    <a:endParaRPr lang="es-DO"/>
                  </a:p>
                </c:rich>
              </c:tx>
              <c:spPr>
                <a:solidFill>
                  <a:schemeClr val="bg1">
                    <a:lumMod val="95000"/>
                  </a:schemeClr>
                </a:solid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1200" b="1" i="0" u="none" strike="noStrike" kern="1200" baseline="0">
                      <a:solidFill>
                        <a:sysClr val="windowText" lastClr="000000"/>
                      </a:solidFill>
                      <a:latin typeface="+mn-lt"/>
                      <a:ea typeface="+mn-ea"/>
                      <a:cs typeface="+mn-cs"/>
                    </a:defRPr>
                  </a:pPr>
                  <a:endParaRPr lang="en-US"/>
                </a:p>
              </c:txPr>
              <c:dLblPos val="bestFit"/>
              <c:showLegendKey val="0"/>
              <c:showVal val="0"/>
              <c:showCatName val="0"/>
              <c:showSerName val="0"/>
              <c:showPercent val="1"/>
              <c:showBubbleSize val="0"/>
              <c:extLst>
                <c:ext xmlns:c15="http://schemas.microsoft.com/office/drawing/2012/chart" uri="{CE6537A1-D6FC-4f65-9D91-7224C49458BB}">
                  <c15:layout>
                    <c:manualLayout>
                      <c:w val="0.20355636026780072"/>
                      <c:h val="0.17004318888355693"/>
                    </c:manualLayout>
                  </c15:layout>
                  <c15:dlblFieldTable/>
                  <c15:showDataLabelsRange val="0"/>
                </c:ext>
                <c:ext xmlns:c16="http://schemas.microsoft.com/office/drawing/2014/chart" uri="{C3380CC4-5D6E-409C-BE32-E72D297353CC}">
                  <c16:uniqueId val="{00000001-A9C0-4A75-80C9-9D7579B44F06}"/>
                </c:ext>
              </c:extLst>
            </c:dLbl>
            <c:dLbl>
              <c:idx val="1"/>
              <c:layout>
                <c:manualLayout>
                  <c:x val="-3.7106651991081763E-2"/>
                  <c:y val="-1.6414651708359733E-3"/>
                </c:manualLayout>
              </c:layout>
              <c:tx>
                <c:rich>
                  <a:bodyPr rot="0" spcFirstLastPara="1" vertOverflow="ellipsis" vert="horz" wrap="square" lIns="38100" tIns="19050" rIns="38100" bIns="19050" anchor="ctr" anchorCtr="1">
                    <a:noAutofit/>
                  </a:bodyPr>
                  <a:lstStyle/>
                  <a:p>
                    <a:pPr>
                      <a:defRPr sz="1200" b="1" i="0" u="none" strike="noStrike" kern="1200" baseline="0">
                        <a:solidFill>
                          <a:sysClr val="windowText" lastClr="000000"/>
                        </a:solidFill>
                        <a:latin typeface="+mn-lt"/>
                        <a:ea typeface="+mn-ea"/>
                        <a:cs typeface="+mn-cs"/>
                      </a:defRPr>
                    </a:pPr>
                    <a:r>
                      <a:rPr lang="en-US" sz="1200"/>
                      <a:t>Inactivas</a:t>
                    </a:r>
                  </a:p>
                  <a:p>
                    <a:pPr>
                      <a:defRPr sz="1200">
                        <a:solidFill>
                          <a:sysClr val="windowText" lastClr="000000"/>
                        </a:solidFill>
                      </a:defRPr>
                    </a:pPr>
                    <a:fld id="{4982394D-F7B1-4BFC-93F3-DF5DBA94246C}" type="PERCENTAGE">
                      <a:rPr lang="en-US" sz="1200"/>
                      <a:pPr>
                        <a:defRPr sz="1200">
                          <a:solidFill>
                            <a:sysClr val="windowText" lastClr="000000"/>
                          </a:solidFill>
                        </a:defRPr>
                      </a:pPr>
                      <a:t>[PORCENTAJE]</a:t>
                    </a:fld>
                    <a:endParaRPr lang="es-DO"/>
                  </a:p>
                </c:rich>
              </c:tx>
              <c:spPr>
                <a:solidFill>
                  <a:schemeClr val="bg1">
                    <a:lumMod val="95000"/>
                  </a:schemeClr>
                </a:solid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1200" b="1" i="0" u="none" strike="noStrike" kern="1200" baseline="0">
                      <a:solidFill>
                        <a:sysClr val="windowText" lastClr="000000"/>
                      </a:solidFill>
                      <a:latin typeface="+mn-lt"/>
                      <a:ea typeface="+mn-ea"/>
                      <a:cs typeface="+mn-cs"/>
                    </a:defRPr>
                  </a:pPr>
                  <a:endParaRPr lang="en-US"/>
                </a:p>
              </c:txPr>
              <c:dLblPos val="bestFit"/>
              <c:showLegendKey val="0"/>
              <c:showVal val="0"/>
              <c:showCatName val="0"/>
              <c:showSerName val="0"/>
              <c:showPercent val="1"/>
              <c:showBubbleSize val="0"/>
              <c:extLst>
                <c:ext xmlns:c15="http://schemas.microsoft.com/office/drawing/2012/chart" uri="{CE6537A1-D6FC-4f65-9D91-7224C49458BB}">
                  <c15:layout>
                    <c:manualLayout>
                      <c:w val="0.21888612853874545"/>
                      <c:h val="0.15775950508353889"/>
                    </c:manualLayout>
                  </c15:layout>
                  <c15:dlblFieldTable/>
                  <c15:showDataLabelsRange val="0"/>
                </c:ext>
                <c:ext xmlns:c16="http://schemas.microsoft.com/office/drawing/2014/chart" uri="{C3380CC4-5D6E-409C-BE32-E72D297353CC}">
                  <c16:uniqueId val="{00000003-A9C0-4A75-80C9-9D7579B44F06}"/>
                </c:ext>
              </c:extLst>
            </c:dLbl>
            <c:spPr>
              <a:solidFill>
                <a:schemeClr val="bg1">
                  <a:lumMod val="95000"/>
                </a:schemeClr>
              </a:solid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Hoja1!$A$1:$A$2</c:f>
              <c:strCache>
                <c:ptCount val="2"/>
                <c:pt idx="0">
                  <c:v>Activas</c:v>
                </c:pt>
                <c:pt idx="1">
                  <c:v>Inactivas</c:v>
                </c:pt>
              </c:strCache>
            </c:strRef>
          </c:cat>
          <c:val>
            <c:numRef>
              <c:f>Hoja1!$B$1:$B$2</c:f>
              <c:numCache>
                <c:formatCode>General</c:formatCode>
                <c:ptCount val="2"/>
                <c:pt idx="0">
                  <c:v>214</c:v>
                </c:pt>
                <c:pt idx="1">
                  <c:v>34</c:v>
                </c:pt>
              </c:numCache>
            </c:numRef>
          </c:val>
          <c:extLst>
            <c:ext xmlns:c16="http://schemas.microsoft.com/office/drawing/2014/chart" uri="{C3380CC4-5D6E-409C-BE32-E72D297353CC}">
              <c16:uniqueId val="{00000004-A9C0-4A75-80C9-9D7579B44F06}"/>
            </c:ext>
          </c:extLst>
        </c:ser>
        <c:dLbls>
          <c:dLblPos val="ctr"/>
          <c:showLegendKey val="0"/>
          <c:showVal val="0"/>
          <c:showCatName val="0"/>
          <c:showSerName val="0"/>
          <c:showPercent val="1"/>
          <c:showBubbleSize val="0"/>
          <c:showLeaderLines val="1"/>
        </c:dLbls>
      </c:pie3DChart>
      <c:spPr>
        <a:solidFill>
          <a:sysClr val="window" lastClr="FFFFFF"/>
        </a:soli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ysClr val="window" lastClr="FFFFFF"/>
    </a:soli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5A3F1-82BD-4113-A24A-E77038C2751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DO"/>
          </a:p>
        </p:txBody>
      </p:sp>
      <p:sp>
        <p:nvSpPr>
          <p:cNvPr id="3" name="Subtitle 2">
            <a:extLst>
              <a:ext uri="{FF2B5EF4-FFF2-40B4-BE49-F238E27FC236}">
                <a16:creationId xmlns:a16="http://schemas.microsoft.com/office/drawing/2014/main" id="{639781DF-C167-4B77-8D5F-6D0F153B0B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DO"/>
          </a:p>
        </p:txBody>
      </p:sp>
      <p:sp>
        <p:nvSpPr>
          <p:cNvPr id="4" name="Date Placeholder 3">
            <a:extLst>
              <a:ext uri="{FF2B5EF4-FFF2-40B4-BE49-F238E27FC236}">
                <a16:creationId xmlns:a16="http://schemas.microsoft.com/office/drawing/2014/main" id="{0EA2E75A-6D91-4376-A8AD-7FB48D765D07}"/>
              </a:ext>
            </a:extLst>
          </p:cNvPr>
          <p:cNvSpPr>
            <a:spLocks noGrp="1"/>
          </p:cNvSpPr>
          <p:nvPr>
            <p:ph type="dt" sz="half" idx="10"/>
          </p:nvPr>
        </p:nvSpPr>
        <p:spPr/>
        <p:txBody>
          <a:bodyPr/>
          <a:lstStyle/>
          <a:p>
            <a:fld id="{C3A14AAA-ADBB-478E-9879-2E778A3B37EB}" type="datetimeFigureOut">
              <a:rPr lang="es-DO" smtClean="0"/>
              <a:t>9/1/2025</a:t>
            </a:fld>
            <a:endParaRPr lang="es-DO"/>
          </a:p>
        </p:txBody>
      </p:sp>
      <p:sp>
        <p:nvSpPr>
          <p:cNvPr id="5" name="Footer Placeholder 4">
            <a:extLst>
              <a:ext uri="{FF2B5EF4-FFF2-40B4-BE49-F238E27FC236}">
                <a16:creationId xmlns:a16="http://schemas.microsoft.com/office/drawing/2014/main" id="{BF0AB984-8944-41EF-B878-C1A972AE578C}"/>
              </a:ext>
            </a:extLst>
          </p:cNvPr>
          <p:cNvSpPr>
            <a:spLocks noGrp="1"/>
          </p:cNvSpPr>
          <p:nvPr>
            <p:ph type="ftr" sz="quarter" idx="11"/>
          </p:nvPr>
        </p:nvSpPr>
        <p:spPr/>
        <p:txBody>
          <a:bodyPr/>
          <a:lstStyle/>
          <a:p>
            <a:endParaRPr lang="es-DO"/>
          </a:p>
        </p:txBody>
      </p:sp>
      <p:sp>
        <p:nvSpPr>
          <p:cNvPr id="6" name="Slide Number Placeholder 5">
            <a:extLst>
              <a:ext uri="{FF2B5EF4-FFF2-40B4-BE49-F238E27FC236}">
                <a16:creationId xmlns:a16="http://schemas.microsoft.com/office/drawing/2014/main" id="{E42BCA43-BD5E-4E67-843A-FBD2C63CB465}"/>
              </a:ext>
            </a:extLst>
          </p:cNvPr>
          <p:cNvSpPr>
            <a:spLocks noGrp="1"/>
          </p:cNvSpPr>
          <p:nvPr>
            <p:ph type="sldNum" sz="quarter" idx="12"/>
          </p:nvPr>
        </p:nvSpPr>
        <p:spPr/>
        <p:txBody>
          <a:bodyPr/>
          <a:lstStyle/>
          <a:p>
            <a:fld id="{C469E144-2875-4AAD-873C-B54D9928D491}" type="slidenum">
              <a:rPr lang="es-DO" smtClean="0"/>
              <a:t>‹Nº›</a:t>
            </a:fld>
            <a:endParaRPr lang="es-DO"/>
          </a:p>
        </p:txBody>
      </p:sp>
    </p:spTree>
    <p:extLst>
      <p:ext uri="{BB962C8B-B14F-4D97-AF65-F5344CB8AC3E}">
        <p14:creationId xmlns:p14="http://schemas.microsoft.com/office/powerpoint/2010/main" val="4254967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B641A-E1DD-4088-9309-89A7A59B7EF4}"/>
              </a:ext>
            </a:extLst>
          </p:cNvPr>
          <p:cNvSpPr>
            <a:spLocks noGrp="1"/>
          </p:cNvSpPr>
          <p:nvPr>
            <p:ph type="title"/>
          </p:nvPr>
        </p:nvSpPr>
        <p:spPr/>
        <p:txBody>
          <a:bodyPr/>
          <a:lstStyle/>
          <a:p>
            <a:r>
              <a:rPr lang="en-US"/>
              <a:t>Click to edit Master title style</a:t>
            </a:r>
            <a:endParaRPr lang="es-DO"/>
          </a:p>
        </p:txBody>
      </p:sp>
      <p:sp>
        <p:nvSpPr>
          <p:cNvPr id="3" name="Vertical Text Placeholder 2">
            <a:extLst>
              <a:ext uri="{FF2B5EF4-FFF2-40B4-BE49-F238E27FC236}">
                <a16:creationId xmlns:a16="http://schemas.microsoft.com/office/drawing/2014/main" id="{3FFDE630-FDD0-45DB-AAC5-0E0FECB34E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DO"/>
          </a:p>
        </p:txBody>
      </p:sp>
      <p:sp>
        <p:nvSpPr>
          <p:cNvPr id="4" name="Date Placeholder 3">
            <a:extLst>
              <a:ext uri="{FF2B5EF4-FFF2-40B4-BE49-F238E27FC236}">
                <a16:creationId xmlns:a16="http://schemas.microsoft.com/office/drawing/2014/main" id="{56DC712D-2354-4A4A-97AA-9D191F330A04}"/>
              </a:ext>
            </a:extLst>
          </p:cNvPr>
          <p:cNvSpPr>
            <a:spLocks noGrp="1"/>
          </p:cNvSpPr>
          <p:nvPr>
            <p:ph type="dt" sz="half" idx="10"/>
          </p:nvPr>
        </p:nvSpPr>
        <p:spPr/>
        <p:txBody>
          <a:bodyPr/>
          <a:lstStyle/>
          <a:p>
            <a:fld id="{C3A14AAA-ADBB-478E-9879-2E778A3B37EB}" type="datetimeFigureOut">
              <a:rPr lang="es-DO" smtClean="0"/>
              <a:t>9/1/2025</a:t>
            </a:fld>
            <a:endParaRPr lang="es-DO"/>
          </a:p>
        </p:txBody>
      </p:sp>
      <p:sp>
        <p:nvSpPr>
          <p:cNvPr id="5" name="Footer Placeholder 4">
            <a:extLst>
              <a:ext uri="{FF2B5EF4-FFF2-40B4-BE49-F238E27FC236}">
                <a16:creationId xmlns:a16="http://schemas.microsoft.com/office/drawing/2014/main" id="{81DEF5C6-E34A-44A0-8A85-2A38B80356C1}"/>
              </a:ext>
            </a:extLst>
          </p:cNvPr>
          <p:cNvSpPr>
            <a:spLocks noGrp="1"/>
          </p:cNvSpPr>
          <p:nvPr>
            <p:ph type="ftr" sz="quarter" idx="11"/>
          </p:nvPr>
        </p:nvSpPr>
        <p:spPr/>
        <p:txBody>
          <a:bodyPr/>
          <a:lstStyle/>
          <a:p>
            <a:endParaRPr lang="es-DO"/>
          </a:p>
        </p:txBody>
      </p:sp>
      <p:sp>
        <p:nvSpPr>
          <p:cNvPr id="6" name="Slide Number Placeholder 5">
            <a:extLst>
              <a:ext uri="{FF2B5EF4-FFF2-40B4-BE49-F238E27FC236}">
                <a16:creationId xmlns:a16="http://schemas.microsoft.com/office/drawing/2014/main" id="{9A1B2038-86AA-4223-9B3F-30DABD2E9674}"/>
              </a:ext>
            </a:extLst>
          </p:cNvPr>
          <p:cNvSpPr>
            <a:spLocks noGrp="1"/>
          </p:cNvSpPr>
          <p:nvPr>
            <p:ph type="sldNum" sz="quarter" idx="12"/>
          </p:nvPr>
        </p:nvSpPr>
        <p:spPr/>
        <p:txBody>
          <a:bodyPr/>
          <a:lstStyle/>
          <a:p>
            <a:fld id="{C469E144-2875-4AAD-873C-B54D9928D491}" type="slidenum">
              <a:rPr lang="es-DO" smtClean="0"/>
              <a:t>‹Nº›</a:t>
            </a:fld>
            <a:endParaRPr lang="es-DO"/>
          </a:p>
        </p:txBody>
      </p:sp>
    </p:spTree>
    <p:extLst>
      <p:ext uri="{BB962C8B-B14F-4D97-AF65-F5344CB8AC3E}">
        <p14:creationId xmlns:p14="http://schemas.microsoft.com/office/powerpoint/2010/main" val="1811995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151114-C756-475D-812C-F03C0526453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DO"/>
          </a:p>
        </p:txBody>
      </p:sp>
      <p:sp>
        <p:nvSpPr>
          <p:cNvPr id="3" name="Vertical Text Placeholder 2">
            <a:extLst>
              <a:ext uri="{FF2B5EF4-FFF2-40B4-BE49-F238E27FC236}">
                <a16:creationId xmlns:a16="http://schemas.microsoft.com/office/drawing/2014/main" id="{E02CEC46-3527-4F4E-9DDB-60C2EAD7BE2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DO"/>
          </a:p>
        </p:txBody>
      </p:sp>
      <p:sp>
        <p:nvSpPr>
          <p:cNvPr id="4" name="Date Placeholder 3">
            <a:extLst>
              <a:ext uri="{FF2B5EF4-FFF2-40B4-BE49-F238E27FC236}">
                <a16:creationId xmlns:a16="http://schemas.microsoft.com/office/drawing/2014/main" id="{2335DAFB-8E9A-4216-8A3C-ADBFBD533272}"/>
              </a:ext>
            </a:extLst>
          </p:cNvPr>
          <p:cNvSpPr>
            <a:spLocks noGrp="1"/>
          </p:cNvSpPr>
          <p:nvPr>
            <p:ph type="dt" sz="half" idx="10"/>
          </p:nvPr>
        </p:nvSpPr>
        <p:spPr/>
        <p:txBody>
          <a:bodyPr/>
          <a:lstStyle/>
          <a:p>
            <a:fld id="{C3A14AAA-ADBB-478E-9879-2E778A3B37EB}" type="datetimeFigureOut">
              <a:rPr lang="es-DO" smtClean="0"/>
              <a:t>9/1/2025</a:t>
            </a:fld>
            <a:endParaRPr lang="es-DO"/>
          </a:p>
        </p:txBody>
      </p:sp>
      <p:sp>
        <p:nvSpPr>
          <p:cNvPr id="5" name="Footer Placeholder 4">
            <a:extLst>
              <a:ext uri="{FF2B5EF4-FFF2-40B4-BE49-F238E27FC236}">
                <a16:creationId xmlns:a16="http://schemas.microsoft.com/office/drawing/2014/main" id="{7224C022-7F5B-40B3-A84C-A152F21D1FFD}"/>
              </a:ext>
            </a:extLst>
          </p:cNvPr>
          <p:cNvSpPr>
            <a:spLocks noGrp="1"/>
          </p:cNvSpPr>
          <p:nvPr>
            <p:ph type="ftr" sz="quarter" idx="11"/>
          </p:nvPr>
        </p:nvSpPr>
        <p:spPr/>
        <p:txBody>
          <a:bodyPr/>
          <a:lstStyle/>
          <a:p>
            <a:endParaRPr lang="es-DO"/>
          </a:p>
        </p:txBody>
      </p:sp>
      <p:sp>
        <p:nvSpPr>
          <p:cNvPr id="6" name="Slide Number Placeholder 5">
            <a:extLst>
              <a:ext uri="{FF2B5EF4-FFF2-40B4-BE49-F238E27FC236}">
                <a16:creationId xmlns:a16="http://schemas.microsoft.com/office/drawing/2014/main" id="{B10FA1AF-17AE-425E-9978-BABCB752072E}"/>
              </a:ext>
            </a:extLst>
          </p:cNvPr>
          <p:cNvSpPr>
            <a:spLocks noGrp="1"/>
          </p:cNvSpPr>
          <p:nvPr>
            <p:ph type="sldNum" sz="quarter" idx="12"/>
          </p:nvPr>
        </p:nvSpPr>
        <p:spPr/>
        <p:txBody>
          <a:bodyPr/>
          <a:lstStyle/>
          <a:p>
            <a:fld id="{C469E144-2875-4AAD-873C-B54D9928D491}" type="slidenum">
              <a:rPr lang="es-DO" smtClean="0"/>
              <a:t>‹Nº›</a:t>
            </a:fld>
            <a:endParaRPr lang="es-DO"/>
          </a:p>
        </p:txBody>
      </p:sp>
    </p:spTree>
    <p:extLst>
      <p:ext uri="{BB962C8B-B14F-4D97-AF65-F5344CB8AC3E}">
        <p14:creationId xmlns:p14="http://schemas.microsoft.com/office/powerpoint/2010/main" val="3210374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53A8B-CD17-4515-A346-F0825C5F36A0}"/>
              </a:ext>
            </a:extLst>
          </p:cNvPr>
          <p:cNvSpPr>
            <a:spLocks noGrp="1"/>
          </p:cNvSpPr>
          <p:nvPr>
            <p:ph type="title"/>
          </p:nvPr>
        </p:nvSpPr>
        <p:spPr/>
        <p:txBody>
          <a:bodyPr/>
          <a:lstStyle/>
          <a:p>
            <a:r>
              <a:rPr lang="en-US"/>
              <a:t>Click to edit Master title style</a:t>
            </a:r>
            <a:endParaRPr lang="es-DO"/>
          </a:p>
        </p:txBody>
      </p:sp>
      <p:sp>
        <p:nvSpPr>
          <p:cNvPr id="3" name="Content Placeholder 2">
            <a:extLst>
              <a:ext uri="{FF2B5EF4-FFF2-40B4-BE49-F238E27FC236}">
                <a16:creationId xmlns:a16="http://schemas.microsoft.com/office/drawing/2014/main" id="{C0829987-91E3-49CC-9FAF-3DD759894A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DO"/>
          </a:p>
        </p:txBody>
      </p:sp>
      <p:sp>
        <p:nvSpPr>
          <p:cNvPr id="4" name="Date Placeholder 3">
            <a:extLst>
              <a:ext uri="{FF2B5EF4-FFF2-40B4-BE49-F238E27FC236}">
                <a16:creationId xmlns:a16="http://schemas.microsoft.com/office/drawing/2014/main" id="{3CB3C8B0-A1ED-4691-B12E-133DC75C4CEE}"/>
              </a:ext>
            </a:extLst>
          </p:cNvPr>
          <p:cNvSpPr>
            <a:spLocks noGrp="1"/>
          </p:cNvSpPr>
          <p:nvPr>
            <p:ph type="dt" sz="half" idx="10"/>
          </p:nvPr>
        </p:nvSpPr>
        <p:spPr/>
        <p:txBody>
          <a:bodyPr/>
          <a:lstStyle/>
          <a:p>
            <a:fld id="{C3A14AAA-ADBB-478E-9879-2E778A3B37EB}" type="datetimeFigureOut">
              <a:rPr lang="es-DO" smtClean="0"/>
              <a:t>9/1/2025</a:t>
            </a:fld>
            <a:endParaRPr lang="es-DO"/>
          </a:p>
        </p:txBody>
      </p:sp>
      <p:sp>
        <p:nvSpPr>
          <p:cNvPr id="5" name="Footer Placeholder 4">
            <a:extLst>
              <a:ext uri="{FF2B5EF4-FFF2-40B4-BE49-F238E27FC236}">
                <a16:creationId xmlns:a16="http://schemas.microsoft.com/office/drawing/2014/main" id="{E22A91E7-C147-48CC-BD90-2AD0BCD218D3}"/>
              </a:ext>
            </a:extLst>
          </p:cNvPr>
          <p:cNvSpPr>
            <a:spLocks noGrp="1"/>
          </p:cNvSpPr>
          <p:nvPr>
            <p:ph type="ftr" sz="quarter" idx="11"/>
          </p:nvPr>
        </p:nvSpPr>
        <p:spPr/>
        <p:txBody>
          <a:bodyPr/>
          <a:lstStyle/>
          <a:p>
            <a:endParaRPr lang="es-DO"/>
          </a:p>
        </p:txBody>
      </p:sp>
      <p:sp>
        <p:nvSpPr>
          <p:cNvPr id="6" name="Slide Number Placeholder 5">
            <a:extLst>
              <a:ext uri="{FF2B5EF4-FFF2-40B4-BE49-F238E27FC236}">
                <a16:creationId xmlns:a16="http://schemas.microsoft.com/office/drawing/2014/main" id="{52F2F11B-8C87-41F2-9752-FD48C7C1326C}"/>
              </a:ext>
            </a:extLst>
          </p:cNvPr>
          <p:cNvSpPr>
            <a:spLocks noGrp="1"/>
          </p:cNvSpPr>
          <p:nvPr>
            <p:ph type="sldNum" sz="quarter" idx="12"/>
          </p:nvPr>
        </p:nvSpPr>
        <p:spPr/>
        <p:txBody>
          <a:bodyPr/>
          <a:lstStyle/>
          <a:p>
            <a:fld id="{C469E144-2875-4AAD-873C-B54D9928D491}" type="slidenum">
              <a:rPr lang="es-DO" smtClean="0"/>
              <a:t>‹Nº›</a:t>
            </a:fld>
            <a:endParaRPr lang="es-DO"/>
          </a:p>
        </p:txBody>
      </p:sp>
    </p:spTree>
    <p:extLst>
      <p:ext uri="{BB962C8B-B14F-4D97-AF65-F5344CB8AC3E}">
        <p14:creationId xmlns:p14="http://schemas.microsoft.com/office/powerpoint/2010/main" val="2229668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85951-9FE0-43FC-AF86-7262E597E7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DO"/>
          </a:p>
        </p:txBody>
      </p:sp>
      <p:sp>
        <p:nvSpPr>
          <p:cNvPr id="3" name="Text Placeholder 2">
            <a:extLst>
              <a:ext uri="{FF2B5EF4-FFF2-40B4-BE49-F238E27FC236}">
                <a16:creationId xmlns:a16="http://schemas.microsoft.com/office/drawing/2014/main" id="{7180ACC7-BC40-44C8-A579-7242FEC7C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2821E6-2191-4246-9995-B10F697FF6A4}"/>
              </a:ext>
            </a:extLst>
          </p:cNvPr>
          <p:cNvSpPr>
            <a:spLocks noGrp="1"/>
          </p:cNvSpPr>
          <p:nvPr>
            <p:ph type="dt" sz="half" idx="10"/>
          </p:nvPr>
        </p:nvSpPr>
        <p:spPr/>
        <p:txBody>
          <a:bodyPr/>
          <a:lstStyle/>
          <a:p>
            <a:fld id="{C3A14AAA-ADBB-478E-9879-2E778A3B37EB}" type="datetimeFigureOut">
              <a:rPr lang="es-DO" smtClean="0"/>
              <a:t>9/1/2025</a:t>
            </a:fld>
            <a:endParaRPr lang="es-DO"/>
          </a:p>
        </p:txBody>
      </p:sp>
      <p:sp>
        <p:nvSpPr>
          <p:cNvPr id="5" name="Footer Placeholder 4">
            <a:extLst>
              <a:ext uri="{FF2B5EF4-FFF2-40B4-BE49-F238E27FC236}">
                <a16:creationId xmlns:a16="http://schemas.microsoft.com/office/drawing/2014/main" id="{D12C49EE-873D-45DB-B4D6-2F41EDA7FD61}"/>
              </a:ext>
            </a:extLst>
          </p:cNvPr>
          <p:cNvSpPr>
            <a:spLocks noGrp="1"/>
          </p:cNvSpPr>
          <p:nvPr>
            <p:ph type="ftr" sz="quarter" idx="11"/>
          </p:nvPr>
        </p:nvSpPr>
        <p:spPr/>
        <p:txBody>
          <a:bodyPr/>
          <a:lstStyle/>
          <a:p>
            <a:endParaRPr lang="es-DO"/>
          </a:p>
        </p:txBody>
      </p:sp>
      <p:sp>
        <p:nvSpPr>
          <p:cNvPr id="6" name="Slide Number Placeholder 5">
            <a:extLst>
              <a:ext uri="{FF2B5EF4-FFF2-40B4-BE49-F238E27FC236}">
                <a16:creationId xmlns:a16="http://schemas.microsoft.com/office/drawing/2014/main" id="{961E7E3C-D089-4B2B-9061-488AA1E4EF01}"/>
              </a:ext>
            </a:extLst>
          </p:cNvPr>
          <p:cNvSpPr>
            <a:spLocks noGrp="1"/>
          </p:cNvSpPr>
          <p:nvPr>
            <p:ph type="sldNum" sz="quarter" idx="12"/>
          </p:nvPr>
        </p:nvSpPr>
        <p:spPr/>
        <p:txBody>
          <a:bodyPr/>
          <a:lstStyle/>
          <a:p>
            <a:fld id="{C469E144-2875-4AAD-873C-B54D9928D491}" type="slidenum">
              <a:rPr lang="es-DO" smtClean="0"/>
              <a:t>‹Nº›</a:t>
            </a:fld>
            <a:endParaRPr lang="es-DO"/>
          </a:p>
        </p:txBody>
      </p:sp>
    </p:spTree>
    <p:extLst>
      <p:ext uri="{BB962C8B-B14F-4D97-AF65-F5344CB8AC3E}">
        <p14:creationId xmlns:p14="http://schemas.microsoft.com/office/powerpoint/2010/main" val="1226768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0EA12-52DB-4A8D-A0BB-0DB273DDB8AE}"/>
              </a:ext>
            </a:extLst>
          </p:cNvPr>
          <p:cNvSpPr>
            <a:spLocks noGrp="1"/>
          </p:cNvSpPr>
          <p:nvPr>
            <p:ph type="title"/>
          </p:nvPr>
        </p:nvSpPr>
        <p:spPr/>
        <p:txBody>
          <a:bodyPr/>
          <a:lstStyle/>
          <a:p>
            <a:r>
              <a:rPr lang="en-US"/>
              <a:t>Click to edit Master title style</a:t>
            </a:r>
            <a:endParaRPr lang="es-DO"/>
          </a:p>
        </p:txBody>
      </p:sp>
      <p:sp>
        <p:nvSpPr>
          <p:cNvPr id="3" name="Content Placeholder 2">
            <a:extLst>
              <a:ext uri="{FF2B5EF4-FFF2-40B4-BE49-F238E27FC236}">
                <a16:creationId xmlns:a16="http://schemas.microsoft.com/office/drawing/2014/main" id="{B8141815-5DD1-4520-916A-76E9C0D56F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DO"/>
          </a:p>
        </p:txBody>
      </p:sp>
      <p:sp>
        <p:nvSpPr>
          <p:cNvPr id="4" name="Content Placeholder 3">
            <a:extLst>
              <a:ext uri="{FF2B5EF4-FFF2-40B4-BE49-F238E27FC236}">
                <a16:creationId xmlns:a16="http://schemas.microsoft.com/office/drawing/2014/main" id="{9FEA24AE-85B7-4D4A-80EE-7AF521B23F5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DO"/>
          </a:p>
        </p:txBody>
      </p:sp>
      <p:sp>
        <p:nvSpPr>
          <p:cNvPr id="5" name="Date Placeholder 4">
            <a:extLst>
              <a:ext uri="{FF2B5EF4-FFF2-40B4-BE49-F238E27FC236}">
                <a16:creationId xmlns:a16="http://schemas.microsoft.com/office/drawing/2014/main" id="{21BF11FB-E1D5-46E0-9AF8-F9C22F5927B2}"/>
              </a:ext>
            </a:extLst>
          </p:cNvPr>
          <p:cNvSpPr>
            <a:spLocks noGrp="1"/>
          </p:cNvSpPr>
          <p:nvPr>
            <p:ph type="dt" sz="half" idx="10"/>
          </p:nvPr>
        </p:nvSpPr>
        <p:spPr/>
        <p:txBody>
          <a:bodyPr/>
          <a:lstStyle/>
          <a:p>
            <a:fld id="{C3A14AAA-ADBB-478E-9879-2E778A3B37EB}" type="datetimeFigureOut">
              <a:rPr lang="es-DO" smtClean="0"/>
              <a:t>9/1/2025</a:t>
            </a:fld>
            <a:endParaRPr lang="es-DO"/>
          </a:p>
        </p:txBody>
      </p:sp>
      <p:sp>
        <p:nvSpPr>
          <p:cNvPr id="6" name="Footer Placeholder 5">
            <a:extLst>
              <a:ext uri="{FF2B5EF4-FFF2-40B4-BE49-F238E27FC236}">
                <a16:creationId xmlns:a16="http://schemas.microsoft.com/office/drawing/2014/main" id="{363C7693-ED01-433C-8984-5CF7EAE43E04}"/>
              </a:ext>
            </a:extLst>
          </p:cNvPr>
          <p:cNvSpPr>
            <a:spLocks noGrp="1"/>
          </p:cNvSpPr>
          <p:nvPr>
            <p:ph type="ftr" sz="quarter" idx="11"/>
          </p:nvPr>
        </p:nvSpPr>
        <p:spPr/>
        <p:txBody>
          <a:bodyPr/>
          <a:lstStyle/>
          <a:p>
            <a:endParaRPr lang="es-DO"/>
          </a:p>
        </p:txBody>
      </p:sp>
      <p:sp>
        <p:nvSpPr>
          <p:cNvPr id="7" name="Slide Number Placeholder 6">
            <a:extLst>
              <a:ext uri="{FF2B5EF4-FFF2-40B4-BE49-F238E27FC236}">
                <a16:creationId xmlns:a16="http://schemas.microsoft.com/office/drawing/2014/main" id="{35147989-405E-4B4A-8124-0B4F5EF0FE83}"/>
              </a:ext>
            </a:extLst>
          </p:cNvPr>
          <p:cNvSpPr>
            <a:spLocks noGrp="1"/>
          </p:cNvSpPr>
          <p:nvPr>
            <p:ph type="sldNum" sz="quarter" idx="12"/>
          </p:nvPr>
        </p:nvSpPr>
        <p:spPr/>
        <p:txBody>
          <a:bodyPr/>
          <a:lstStyle/>
          <a:p>
            <a:fld id="{C469E144-2875-4AAD-873C-B54D9928D491}" type="slidenum">
              <a:rPr lang="es-DO" smtClean="0"/>
              <a:t>‹Nº›</a:t>
            </a:fld>
            <a:endParaRPr lang="es-DO"/>
          </a:p>
        </p:txBody>
      </p:sp>
    </p:spTree>
    <p:extLst>
      <p:ext uri="{BB962C8B-B14F-4D97-AF65-F5344CB8AC3E}">
        <p14:creationId xmlns:p14="http://schemas.microsoft.com/office/powerpoint/2010/main" val="2985101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C0D0B-3078-4518-936B-804989ACF686}"/>
              </a:ext>
            </a:extLst>
          </p:cNvPr>
          <p:cNvSpPr>
            <a:spLocks noGrp="1"/>
          </p:cNvSpPr>
          <p:nvPr>
            <p:ph type="title"/>
          </p:nvPr>
        </p:nvSpPr>
        <p:spPr>
          <a:xfrm>
            <a:off x="839788" y="365125"/>
            <a:ext cx="10515600" cy="1325563"/>
          </a:xfrm>
        </p:spPr>
        <p:txBody>
          <a:bodyPr/>
          <a:lstStyle/>
          <a:p>
            <a:r>
              <a:rPr lang="en-US"/>
              <a:t>Click to edit Master title style</a:t>
            </a:r>
            <a:endParaRPr lang="es-DO"/>
          </a:p>
        </p:txBody>
      </p:sp>
      <p:sp>
        <p:nvSpPr>
          <p:cNvPr id="3" name="Text Placeholder 2">
            <a:extLst>
              <a:ext uri="{FF2B5EF4-FFF2-40B4-BE49-F238E27FC236}">
                <a16:creationId xmlns:a16="http://schemas.microsoft.com/office/drawing/2014/main" id="{B396F9D8-50C5-43E3-AB76-8D4A744A79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E5BF78D-5212-4FAF-9B65-E4EFFBE8B09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DO"/>
          </a:p>
        </p:txBody>
      </p:sp>
      <p:sp>
        <p:nvSpPr>
          <p:cNvPr id="5" name="Text Placeholder 4">
            <a:extLst>
              <a:ext uri="{FF2B5EF4-FFF2-40B4-BE49-F238E27FC236}">
                <a16:creationId xmlns:a16="http://schemas.microsoft.com/office/drawing/2014/main" id="{086C2784-2277-43DB-9EA8-1770BE014C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DFE3EBE-85F5-4074-890F-1DE4D7C830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DO"/>
          </a:p>
        </p:txBody>
      </p:sp>
      <p:sp>
        <p:nvSpPr>
          <p:cNvPr id="7" name="Date Placeholder 6">
            <a:extLst>
              <a:ext uri="{FF2B5EF4-FFF2-40B4-BE49-F238E27FC236}">
                <a16:creationId xmlns:a16="http://schemas.microsoft.com/office/drawing/2014/main" id="{3F60F370-7CCD-4A3A-A1B9-53BC2BDBBF94}"/>
              </a:ext>
            </a:extLst>
          </p:cNvPr>
          <p:cNvSpPr>
            <a:spLocks noGrp="1"/>
          </p:cNvSpPr>
          <p:nvPr>
            <p:ph type="dt" sz="half" idx="10"/>
          </p:nvPr>
        </p:nvSpPr>
        <p:spPr/>
        <p:txBody>
          <a:bodyPr/>
          <a:lstStyle/>
          <a:p>
            <a:fld id="{C3A14AAA-ADBB-478E-9879-2E778A3B37EB}" type="datetimeFigureOut">
              <a:rPr lang="es-DO" smtClean="0"/>
              <a:t>9/1/2025</a:t>
            </a:fld>
            <a:endParaRPr lang="es-DO"/>
          </a:p>
        </p:txBody>
      </p:sp>
      <p:sp>
        <p:nvSpPr>
          <p:cNvPr id="8" name="Footer Placeholder 7">
            <a:extLst>
              <a:ext uri="{FF2B5EF4-FFF2-40B4-BE49-F238E27FC236}">
                <a16:creationId xmlns:a16="http://schemas.microsoft.com/office/drawing/2014/main" id="{316451C8-A162-4633-B288-F5C04E9A3501}"/>
              </a:ext>
            </a:extLst>
          </p:cNvPr>
          <p:cNvSpPr>
            <a:spLocks noGrp="1"/>
          </p:cNvSpPr>
          <p:nvPr>
            <p:ph type="ftr" sz="quarter" idx="11"/>
          </p:nvPr>
        </p:nvSpPr>
        <p:spPr/>
        <p:txBody>
          <a:bodyPr/>
          <a:lstStyle/>
          <a:p>
            <a:endParaRPr lang="es-DO"/>
          </a:p>
        </p:txBody>
      </p:sp>
      <p:sp>
        <p:nvSpPr>
          <p:cNvPr id="9" name="Slide Number Placeholder 8">
            <a:extLst>
              <a:ext uri="{FF2B5EF4-FFF2-40B4-BE49-F238E27FC236}">
                <a16:creationId xmlns:a16="http://schemas.microsoft.com/office/drawing/2014/main" id="{2F3082DD-E29A-434D-A8F9-D2274BEC5C30}"/>
              </a:ext>
            </a:extLst>
          </p:cNvPr>
          <p:cNvSpPr>
            <a:spLocks noGrp="1"/>
          </p:cNvSpPr>
          <p:nvPr>
            <p:ph type="sldNum" sz="quarter" idx="12"/>
          </p:nvPr>
        </p:nvSpPr>
        <p:spPr/>
        <p:txBody>
          <a:bodyPr/>
          <a:lstStyle/>
          <a:p>
            <a:fld id="{C469E144-2875-4AAD-873C-B54D9928D491}" type="slidenum">
              <a:rPr lang="es-DO" smtClean="0"/>
              <a:t>‹Nº›</a:t>
            </a:fld>
            <a:endParaRPr lang="es-DO"/>
          </a:p>
        </p:txBody>
      </p:sp>
    </p:spTree>
    <p:extLst>
      <p:ext uri="{BB962C8B-B14F-4D97-AF65-F5344CB8AC3E}">
        <p14:creationId xmlns:p14="http://schemas.microsoft.com/office/powerpoint/2010/main" val="287673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123AA-0D19-4792-B2E6-A0E8916581E5}"/>
              </a:ext>
            </a:extLst>
          </p:cNvPr>
          <p:cNvSpPr>
            <a:spLocks noGrp="1"/>
          </p:cNvSpPr>
          <p:nvPr>
            <p:ph type="title"/>
          </p:nvPr>
        </p:nvSpPr>
        <p:spPr/>
        <p:txBody>
          <a:bodyPr/>
          <a:lstStyle/>
          <a:p>
            <a:r>
              <a:rPr lang="en-US"/>
              <a:t>Click to edit Master title style</a:t>
            </a:r>
            <a:endParaRPr lang="es-DO"/>
          </a:p>
        </p:txBody>
      </p:sp>
      <p:sp>
        <p:nvSpPr>
          <p:cNvPr id="3" name="Date Placeholder 2">
            <a:extLst>
              <a:ext uri="{FF2B5EF4-FFF2-40B4-BE49-F238E27FC236}">
                <a16:creationId xmlns:a16="http://schemas.microsoft.com/office/drawing/2014/main" id="{83F2B4A7-5F24-43CE-9270-F021D92297D6}"/>
              </a:ext>
            </a:extLst>
          </p:cNvPr>
          <p:cNvSpPr>
            <a:spLocks noGrp="1"/>
          </p:cNvSpPr>
          <p:nvPr>
            <p:ph type="dt" sz="half" idx="10"/>
          </p:nvPr>
        </p:nvSpPr>
        <p:spPr/>
        <p:txBody>
          <a:bodyPr/>
          <a:lstStyle/>
          <a:p>
            <a:fld id="{C3A14AAA-ADBB-478E-9879-2E778A3B37EB}" type="datetimeFigureOut">
              <a:rPr lang="es-DO" smtClean="0"/>
              <a:t>9/1/2025</a:t>
            </a:fld>
            <a:endParaRPr lang="es-DO"/>
          </a:p>
        </p:txBody>
      </p:sp>
      <p:sp>
        <p:nvSpPr>
          <p:cNvPr id="4" name="Footer Placeholder 3">
            <a:extLst>
              <a:ext uri="{FF2B5EF4-FFF2-40B4-BE49-F238E27FC236}">
                <a16:creationId xmlns:a16="http://schemas.microsoft.com/office/drawing/2014/main" id="{AC55175B-48F3-4DA5-BC43-7761FAF2AD99}"/>
              </a:ext>
            </a:extLst>
          </p:cNvPr>
          <p:cNvSpPr>
            <a:spLocks noGrp="1"/>
          </p:cNvSpPr>
          <p:nvPr>
            <p:ph type="ftr" sz="quarter" idx="11"/>
          </p:nvPr>
        </p:nvSpPr>
        <p:spPr/>
        <p:txBody>
          <a:bodyPr/>
          <a:lstStyle/>
          <a:p>
            <a:endParaRPr lang="es-DO"/>
          </a:p>
        </p:txBody>
      </p:sp>
      <p:sp>
        <p:nvSpPr>
          <p:cNvPr id="5" name="Slide Number Placeholder 4">
            <a:extLst>
              <a:ext uri="{FF2B5EF4-FFF2-40B4-BE49-F238E27FC236}">
                <a16:creationId xmlns:a16="http://schemas.microsoft.com/office/drawing/2014/main" id="{701CC421-9F91-45F7-9E92-05214B6CFCEF}"/>
              </a:ext>
            </a:extLst>
          </p:cNvPr>
          <p:cNvSpPr>
            <a:spLocks noGrp="1"/>
          </p:cNvSpPr>
          <p:nvPr>
            <p:ph type="sldNum" sz="quarter" idx="12"/>
          </p:nvPr>
        </p:nvSpPr>
        <p:spPr/>
        <p:txBody>
          <a:bodyPr/>
          <a:lstStyle/>
          <a:p>
            <a:fld id="{C469E144-2875-4AAD-873C-B54D9928D491}" type="slidenum">
              <a:rPr lang="es-DO" smtClean="0"/>
              <a:t>‹Nº›</a:t>
            </a:fld>
            <a:endParaRPr lang="es-DO"/>
          </a:p>
        </p:txBody>
      </p:sp>
    </p:spTree>
    <p:extLst>
      <p:ext uri="{BB962C8B-B14F-4D97-AF65-F5344CB8AC3E}">
        <p14:creationId xmlns:p14="http://schemas.microsoft.com/office/powerpoint/2010/main" val="752040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01BC67-E26F-4AB3-A9C3-2CF99D0C08F4}"/>
              </a:ext>
            </a:extLst>
          </p:cNvPr>
          <p:cNvSpPr>
            <a:spLocks noGrp="1"/>
          </p:cNvSpPr>
          <p:nvPr>
            <p:ph type="dt" sz="half" idx="10"/>
          </p:nvPr>
        </p:nvSpPr>
        <p:spPr/>
        <p:txBody>
          <a:bodyPr/>
          <a:lstStyle/>
          <a:p>
            <a:fld id="{C3A14AAA-ADBB-478E-9879-2E778A3B37EB}" type="datetimeFigureOut">
              <a:rPr lang="es-DO" smtClean="0"/>
              <a:t>9/1/2025</a:t>
            </a:fld>
            <a:endParaRPr lang="es-DO"/>
          </a:p>
        </p:txBody>
      </p:sp>
      <p:sp>
        <p:nvSpPr>
          <p:cNvPr id="3" name="Footer Placeholder 2">
            <a:extLst>
              <a:ext uri="{FF2B5EF4-FFF2-40B4-BE49-F238E27FC236}">
                <a16:creationId xmlns:a16="http://schemas.microsoft.com/office/drawing/2014/main" id="{AA5C3D73-CE34-4E38-9641-64A51BA81A55}"/>
              </a:ext>
            </a:extLst>
          </p:cNvPr>
          <p:cNvSpPr>
            <a:spLocks noGrp="1"/>
          </p:cNvSpPr>
          <p:nvPr>
            <p:ph type="ftr" sz="quarter" idx="11"/>
          </p:nvPr>
        </p:nvSpPr>
        <p:spPr/>
        <p:txBody>
          <a:bodyPr/>
          <a:lstStyle/>
          <a:p>
            <a:endParaRPr lang="es-DO"/>
          </a:p>
        </p:txBody>
      </p:sp>
      <p:sp>
        <p:nvSpPr>
          <p:cNvPr id="4" name="Slide Number Placeholder 3">
            <a:extLst>
              <a:ext uri="{FF2B5EF4-FFF2-40B4-BE49-F238E27FC236}">
                <a16:creationId xmlns:a16="http://schemas.microsoft.com/office/drawing/2014/main" id="{849D8955-6407-42C2-95C7-FEB6904A1762}"/>
              </a:ext>
            </a:extLst>
          </p:cNvPr>
          <p:cNvSpPr>
            <a:spLocks noGrp="1"/>
          </p:cNvSpPr>
          <p:nvPr>
            <p:ph type="sldNum" sz="quarter" idx="12"/>
          </p:nvPr>
        </p:nvSpPr>
        <p:spPr/>
        <p:txBody>
          <a:bodyPr/>
          <a:lstStyle/>
          <a:p>
            <a:fld id="{C469E144-2875-4AAD-873C-B54D9928D491}" type="slidenum">
              <a:rPr lang="es-DO" smtClean="0"/>
              <a:t>‹Nº›</a:t>
            </a:fld>
            <a:endParaRPr lang="es-DO"/>
          </a:p>
        </p:txBody>
      </p:sp>
    </p:spTree>
    <p:extLst>
      <p:ext uri="{BB962C8B-B14F-4D97-AF65-F5344CB8AC3E}">
        <p14:creationId xmlns:p14="http://schemas.microsoft.com/office/powerpoint/2010/main" val="1547129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50C17-093F-492B-B530-C0CF274CB8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DO"/>
          </a:p>
        </p:txBody>
      </p:sp>
      <p:sp>
        <p:nvSpPr>
          <p:cNvPr id="3" name="Content Placeholder 2">
            <a:extLst>
              <a:ext uri="{FF2B5EF4-FFF2-40B4-BE49-F238E27FC236}">
                <a16:creationId xmlns:a16="http://schemas.microsoft.com/office/drawing/2014/main" id="{8EAEBFF8-0976-4CC6-9906-40D86C4BF2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DO"/>
          </a:p>
        </p:txBody>
      </p:sp>
      <p:sp>
        <p:nvSpPr>
          <p:cNvPr id="4" name="Text Placeholder 3">
            <a:extLst>
              <a:ext uri="{FF2B5EF4-FFF2-40B4-BE49-F238E27FC236}">
                <a16:creationId xmlns:a16="http://schemas.microsoft.com/office/drawing/2014/main" id="{0B28E032-DC56-4FB2-B3BA-C1F97574D6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BC534F-8FA4-4554-BB7B-5C4E97428748}"/>
              </a:ext>
            </a:extLst>
          </p:cNvPr>
          <p:cNvSpPr>
            <a:spLocks noGrp="1"/>
          </p:cNvSpPr>
          <p:nvPr>
            <p:ph type="dt" sz="half" idx="10"/>
          </p:nvPr>
        </p:nvSpPr>
        <p:spPr/>
        <p:txBody>
          <a:bodyPr/>
          <a:lstStyle/>
          <a:p>
            <a:fld id="{C3A14AAA-ADBB-478E-9879-2E778A3B37EB}" type="datetimeFigureOut">
              <a:rPr lang="es-DO" smtClean="0"/>
              <a:t>9/1/2025</a:t>
            </a:fld>
            <a:endParaRPr lang="es-DO"/>
          </a:p>
        </p:txBody>
      </p:sp>
      <p:sp>
        <p:nvSpPr>
          <p:cNvPr id="6" name="Footer Placeholder 5">
            <a:extLst>
              <a:ext uri="{FF2B5EF4-FFF2-40B4-BE49-F238E27FC236}">
                <a16:creationId xmlns:a16="http://schemas.microsoft.com/office/drawing/2014/main" id="{FC5D2DFC-2262-4FC8-9A97-3B2198490EE3}"/>
              </a:ext>
            </a:extLst>
          </p:cNvPr>
          <p:cNvSpPr>
            <a:spLocks noGrp="1"/>
          </p:cNvSpPr>
          <p:nvPr>
            <p:ph type="ftr" sz="quarter" idx="11"/>
          </p:nvPr>
        </p:nvSpPr>
        <p:spPr/>
        <p:txBody>
          <a:bodyPr/>
          <a:lstStyle/>
          <a:p>
            <a:endParaRPr lang="es-DO"/>
          </a:p>
        </p:txBody>
      </p:sp>
      <p:sp>
        <p:nvSpPr>
          <p:cNvPr id="7" name="Slide Number Placeholder 6">
            <a:extLst>
              <a:ext uri="{FF2B5EF4-FFF2-40B4-BE49-F238E27FC236}">
                <a16:creationId xmlns:a16="http://schemas.microsoft.com/office/drawing/2014/main" id="{089A4402-99F1-4286-A7CD-575ACEFA7497}"/>
              </a:ext>
            </a:extLst>
          </p:cNvPr>
          <p:cNvSpPr>
            <a:spLocks noGrp="1"/>
          </p:cNvSpPr>
          <p:nvPr>
            <p:ph type="sldNum" sz="quarter" idx="12"/>
          </p:nvPr>
        </p:nvSpPr>
        <p:spPr/>
        <p:txBody>
          <a:bodyPr/>
          <a:lstStyle/>
          <a:p>
            <a:fld id="{C469E144-2875-4AAD-873C-B54D9928D491}" type="slidenum">
              <a:rPr lang="es-DO" smtClean="0"/>
              <a:t>‹Nº›</a:t>
            </a:fld>
            <a:endParaRPr lang="es-DO"/>
          </a:p>
        </p:txBody>
      </p:sp>
    </p:spTree>
    <p:extLst>
      <p:ext uri="{BB962C8B-B14F-4D97-AF65-F5344CB8AC3E}">
        <p14:creationId xmlns:p14="http://schemas.microsoft.com/office/powerpoint/2010/main" val="4132593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25AE6-D875-4FC2-91B8-B035A72D80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DO"/>
          </a:p>
        </p:txBody>
      </p:sp>
      <p:sp>
        <p:nvSpPr>
          <p:cNvPr id="3" name="Picture Placeholder 2">
            <a:extLst>
              <a:ext uri="{FF2B5EF4-FFF2-40B4-BE49-F238E27FC236}">
                <a16:creationId xmlns:a16="http://schemas.microsoft.com/office/drawing/2014/main" id="{A3F7B833-AC51-41C4-9527-E716C2A614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DO"/>
          </a:p>
        </p:txBody>
      </p:sp>
      <p:sp>
        <p:nvSpPr>
          <p:cNvPr id="4" name="Text Placeholder 3">
            <a:extLst>
              <a:ext uri="{FF2B5EF4-FFF2-40B4-BE49-F238E27FC236}">
                <a16:creationId xmlns:a16="http://schemas.microsoft.com/office/drawing/2014/main" id="{3E771F85-058F-4AFC-BE99-2F62E7E1F9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43BF27-D77F-49B3-9D80-35237D98A8C7}"/>
              </a:ext>
            </a:extLst>
          </p:cNvPr>
          <p:cNvSpPr>
            <a:spLocks noGrp="1"/>
          </p:cNvSpPr>
          <p:nvPr>
            <p:ph type="dt" sz="half" idx="10"/>
          </p:nvPr>
        </p:nvSpPr>
        <p:spPr/>
        <p:txBody>
          <a:bodyPr/>
          <a:lstStyle/>
          <a:p>
            <a:fld id="{C3A14AAA-ADBB-478E-9879-2E778A3B37EB}" type="datetimeFigureOut">
              <a:rPr lang="es-DO" smtClean="0"/>
              <a:t>9/1/2025</a:t>
            </a:fld>
            <a:endParaRPr lang="es-DO"/>
          </a:p>
        </p:txBody>
      </p:sp>
      <p:sp>
        <p:nvSpPr>
          <p:cNvPr id="6" name="Footer Placeholder 5">
            <a:extLst>
              <a:ext uri="{FF2B5EF4-FFF2-40B4-BE49-F238E27FC236}">
                <a16:creationId xmlns:a16="http://schemas.microsoft.com/office/drawing/2014/main" id="{0654DC88-ACB8-4F93-A3BF-2ED6CE9C67D7}"/>
              </a:ext>
            </a:extLst>
          </p:cNvPr>
          <p:cNvSpPr>
            <a:spLocks noGrp="1"/>
          </p:cNvSpPr>
          <p:nvPr>
            <p:ph type="ftr" sz="quarter" idx="11"/>
          </p:nvPr>
        </p:nvSpPr>
        <p:spPr/>
        <p:txBody>
          <a:bodyPr/>
          <a:lstStyle/>
          <a:p>
            <a:endParaRPr lang="es-DO"/>
          </a:p>
        </p:txBody>
      </p:sp>
      <p:sp>
        <p:nvSpPr>
          <p:cNvPr id="7" name="Slide Number Placeholder 6">
            <a:extLst>
              <a:ext uri="{FF2B5EF4-FFF2-40B4-BE49-F238E27FC236}">
                <a16:creationId xmlns:a16="http://schemas.microsoft.com/office/drawing/2014/main" id="{49CA805C-ED8C-43A2-8397-B444266F3301}"/>
              </a:ext>
            </a:extLst>
          </p:cNvPr>
          <p:cNvSpPr>
            <a:spLocks noGrp="1"/>
          </p:cNvSpPr>
          <p:nvPr>
            <p:ph type="sldNum" sz="quarter" idx="12"/>
          </p:nvPr>
        </p:nvSpPr>
        <p:spPr/>
        <p:txBody>
          <a:bodyPr/>
          <a:lstStyle/>
          <a:p>
            <a:fld id="{C469E144-2875-4AAD-873C-B54D9928D491}" type="slidenum">
              <a:rPr lang="es-DO" smtClean="0"/>
              <a:t>‹Nº›</a:t>
            </a:fld>
            <a:endParaRPr lang="es-DO"/>
          </a:p>
        </p:txBody>
      </p:sp>
    </p:spTree>
    <p:extLst>
      <p:ext uri="{BB962C8B-B14F-4D97-AF65-F5344CB8AC3E}">
        <p14:creationId xmlns:p14="http://schemas.microsoft.com/office/powerpoint/2010/main" val="251700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E3C3806-D81F-4D4E-A2CD-8079876A23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DO"/>
          </a:p>
        </p:txBody>
      </p:sp>
      <p:sp>
        <p:nvSpPr>
          <p:cNvPr id="3" name="Text Placeholder 2">
            <a:extLst>
              <a:ext uri="{FF2B5EF4-FFF2-40B4-BE49-F238E27FC236}">
                <a16:creationId xmlns:a16="http://schemas.microsoft.com/office/drawing/2014/main" id="{29D25025-DC7A-4B34-9F14-16B3E3032B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DO"/>
          </a:p>
        </p:txBody>
      </p:sp>
      <p:sp>
        <p:nvSpPr>
          <p:cNvPr id="4" name="Date Placeholder 3">
            <a:extLst>
              <a:ext uri="{FF2B5EF4-FFF2-40B4-BE49-F238E27FC236}">
                <a16:creationId xmlns:a16="http://schemas.microsoft.com/office/drawing/2014/main" id="{A678BF71-35E4-4254-B622-82464CA1B6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A14AAA-ADBB-478E-9879-2E778A3B37EB}" type="datetimeFigureOut">
              <a:rPr lang="es-DO" smtClean="0"/>
              <a:t>9/1/2025</a:t>
            </a:fld>
            <a:endParaRPr lang="es-DO"/>
          </a:p>
        </p:txBody>
      </p:sp>
      <p:sp>
        <p:nvSpPr>
          <p:cNvPr id="5" name="Footer Placeholder 4">
            <a:extLst>
              <a:ext uri="{FF2B5EF4-FFF2-40B4-BE49-F238E27FC236}">
                <a16:creationId xmlns:a16="http://schemas.microsoft.com/office/drawing/2014/main" id="{BED38FA0-E239-43F8-B9E4-E18C2B75D5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DO"/>
          </a:p>
        </p:txBody>
      </p:sp>
      <p:sp>
        <p:nvSpPr>
          <p:cNvPr id="6" name="Slide Number Placeholder 5">
            <a:extLst>
              <a:ext uri="{FF2B5EF4-FFF2-40B4-BE49-F238E27FC236}">
                <a16:creationId xmlns:a16="http://schemas.microsoft.com/office/drawing/2014/main" id="{A4A71512-9600-4F95-9BF8-5BF51FCB33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69E144-2875-4AAD-873C-B54D9928D491}" type="slidenum">
              <a:rPr lang="es-DO" smtClean="0"/>
              <a:t>‹Nº›</a:t>
            </a:fld>
            <a:endParaRPr lang="es-DO"/>
          </a:p>
        </p:txBody>
      </p:sp>
    </p:spTree>
    <p:extLst>
      <p:ext uri="{BB962C8B-B14F-4D97-AF65-F5344CB8AC3E}">
        <p14:creationId xmlns:p14="http://schemas.microsoft.com/office/powerpoint/2010/main" val="2480915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D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https://cultura.gob.do/media/k2/items/cache/36fdb1a35cd2f54f95cf2119fb5bc7ed_L.jpg?t=20220620_143146" TargetMode="Externa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agonal Stripe 5">
            <a:extLst>
              <a:ext uri="{FF2B5EF4-FFF2-40B4-BE49-F238E27FC236}">
                <a16:creationId xmlns:a16="http://schemas.microsoft.com/office/drawing/2014/main" id="{2C25C11C-A57F-4F32-8B3F-891365F3762D}"/>
              </a:ext>
            </a:extLst>
          </p:cNvPr>
          <p:cNvSpPr/>
          <p:nvPr/>
        </p:nvSpPr>
        <p:spPr>
          <a:xfrm flipV="1">
            <a:off x="0" y="-13878"/>
            <a:ext cx="5278170" cy="5464765"/>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DO" dirty="0"/>
          </a:p>
        </p:txBody>
      </p:sp>
      <p:sp>
        <p:nvSpPr>
          <p:cNvPr id="7" name="Parallelogram 6">
            <a:extLst>
              <a:ext uri="{FF2B5EF4-FFF2-40B4-BE49-F238E27FC236}">
                <a16:creationId xmlns:a16="http://schemas.microsoft.com/office/drawing/2014/main" id="{E1A5AB92-572C-4CA0-9478-D78F6A715B83}"/>
              </a:ext>
            </a:extLst>
          </p:cNvPr>
          <p:cNvSpPr/>
          <p:nvPr/>
        </p:nvSpPr>
        <p:spPr>
          <a:xfrm rot="2825664" flipH="1">
            <a:off x="2154191" y="726268"/>
            <a:ext cx="3085634" cy="2530056"/>
          </a:xfrm>
          <a:prstGeom prst="parallelogram">
            <a:avLst/>
          </a:prstGeom>
          <a:solidFill>
            <a:schemeClr val="accent1">
              <a:lumMod val="40000"/>
              <a:lumOff val="6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DO" dirty="0"/>
          </a:p>
        </p:txBody>
      </p:sp>
      <p:sp>
        <p:nvSpPr>
          <p:cNvPr id="8" name="Isosceles Triangle 7">
            <a:extLst>
              <a:ext uri="{FF2B5EF4-FFF2-40B4-BE49-F238E27FC236}">
                <a16:creationId xmlns:a16="http://schemas.microsoft.com/office/drawing/2014/main" id="{E9827053-9F25-4574-A28C-E0C4E1F16201}"/>
              </a:ext>
            </a:extLst>
          </p:cNvPr>
          <p:cNvSpPr/>
          <p:nvPr/>
        </p:nvSpPr>
        <p:spPr>
          <a:xfrm>
            <a:off x="0" y="4495893"/>
            <a:ext cx="5278172" cy="1675880"/>
          </a:xfrm>
          <a:prstGeom prst="triangle">
            <a:avLst/>
          </a:prstGeom>
          <a:solidFill>
            <a:schemeClr val="accent1">
              <a:lumMod val="60000"/>
              <a:lumOff val="4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DO" dirty="0"/>
          </a:p>
        </p:txBody>
      </p:sp>
      <p:sp>
        <p:nvSpPr>
          <p:cNvPr id="4" name="Text Box 10">
            <a:extLst>
              <a:ext uri="{FF2B5EF4-FFF2-40B4-BE49-F238E27FC236}">
                <a16:creationId xmlns:a16="http://schemas.microsoft.com/office/drawing/2014/main" id="{6A3DC38C-944F-4499-AFE9-25173797F28E}"/>
              </a:ext>
            </a:extLst>
          </p:cNvPr>
          <p:cNvSpPr txBox="1">
            <a:spLocks noChangeArrowheads="1"/>
          </p:cNvSpPr>
          <p:nvPr/>
        </p:nvSpPr>
        <p:spPr bwMode="auto">
          <a:xfrm>
            <a:off x="5278172" y="3757861"/>
            <a:ext cx="6913828" cy="3100138"/>
          </a:xfrm>
          <a:prstGeom prst="rect">
            <a:avLst/>
          </a:prstGeom>
          <a:solidFill>
            <a:srgbClr val="006BBC"/>
          </a:solidFill>
          <a:ln w="6350">
            <a:solidFill>
              <a:srgbClr val="0070C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s-DO" sz="1600" b="0" i="0" u="none" strike="noStrike" cap="none" normalizeH="0" baseline="0" dirty="0">
              <a:ln>
                <a:noFill/>
              </a:ln>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ctr">
              <a:lnSpc>
                <a:spcPct val="115000"/>
              </a:lnSpc>
              <a:spcAft>
                <a:spcPts val="800"/>
              </a:spcAft>
            </a:pPr>
            <a:r>
              <a:rPr lang="es-ES" sz="1800" b="1" spc="10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“ENCUENTROS REGIONALES CON INSTANCIAS DEL ÁMBITO DE LAS BIBLIOTECAS Y RELACIONADOS”</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50000"/>
              </a:lnSpc>
              <a:spcAft>
                <a:spcPts val="800"/>
              </a:spcAft>
            </a:pPr>
            <a:r>
              <a:rPr lang="es-ES" sz="1800" b="1" spc="100" dirty="0">
                <a:effectLst/>
                <a:latin typeface="Arial" panose="020B0604020202020204" pitchFamily="34" charset="0"/>
                <a:ea typeface="Calibri" panose="020F0502020204030204" pitchFamily="34" charset="0"/>
                <a:cs typeface="Times New Roman" panose="02020603050405020304" pitchFamily="18" charset="0"/>
              </a:rPr>
              <a:t> </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s-ES" sz="16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(Realizados en el marco del</a:t>
            </a:r>
          </a:p>
          <a:p>
            <a:pPr algn="ctr"/>
            <a:r>
              <a:rPr lang="es-ES" sz="16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 “Diagnóstico Sobre Bibliotecas Públicas en RD”)</a:t>
            </a:r>
            <a:endParaRPr lang="es-DO"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s-DO" sz="1800" b="0" i="0" u="none" strike="noStrike" cap="none" normalizeH="0" baseline="0" dirty="0">
              <a:ln>
                <a:noFill/>
              </a:ln>
              <a:solidFill>
                <a:schemeClr val="tx1"/>
              </a:solidFill>
              <a:effectLst/>
              <a:latin typeface="Arial" panose="020B0604020202020204" pitchFamily="34" charset="0"/>
            </a:endParaRPr>
          </a:p>
        </p:txBody>
      </p:sp>
      <p:sp>
        <p:nvSpPr>
          <p:cNvPr id="12" name="Rectangle 13">
            <a:extLst>
              <a:ext uri="{FF2B5EF4-FFF2-40B4-BE49-F238E27FC236}">
                <a16:creationId xmlns:a16="http://schemas.microsoft.com/office/drawing/2014/main" id="{FB284D7D-21B4-4584-A910-9EDC6D0138EC}"/>
              </a:ext>
            </a:extLst>
          </p:cNvPr>
          <p:cNvSpPr>
            <a:spLocks noChangeArrowheads="1"/>
          </p:cNvSpPr>
          <p:nvPr/>
        </p:nvSpPr>
        <p:spPr bwMode="auto">
          <a:xfrm>
            <a:off x="22860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DO" dirty="0"/>
          </a:p>
        </p:txBody>
      </p:sp>
      <p:graphicFrame>
        <p:nvGraphicFramePr>
          <p:cNvPr id="3" name="Tabla 2">
            <a:extLst>
              <a:ext uri="{FF2B5EF4-FFF2-40B4-BE49-F238E27FC236}">
                <a16:creationId xmlns:a16="http://schemas.microsoft.com/office/drawing/2014/main" id="{A4791088-53B6-92C9-1F09-A3B90BBFAE66}"/>
              </a:ext>
            </a:extLst>
          </p:cNvPr>
          <p:cNvGraphicFramePr>
            <a:graphicFrameLocks noGrp="1"/>
          </p:cNvGraphicFramePr>
          <p:nvPr>
            <p:extLst>
              <p:ext uri="{D42A27DB-BD31-4B8C-83A1-F6EECF244321}">
                <p14:modId xmlns:p14="http://schemas.microsoft.com/office/powerpoint/2010/main" val="3223965464"/>
              </p:ext>
            </p:extLst>
          </p:nvPr>
        </p:nvGraphicFramePr>
        <p:xfrm>
          <a:off x="101438" y="6171772"/>
          <a:ext cx="5159828" cy="687437"/>
        </p:xfrm>
        <a:graphic>
          <a:graphicData uri="http://schemas.openxmlformats.org/drawingml/2006/table">
            <a:tbl>
              <a:tblPr firstRow="1" bandRow="1">
                <a:tableStyleId>{5C22544A-7EE6-4342-B048-85BDC9FD1C3A}</a:tableStyleId>
              </a:tblPr>
              <a:tblGrid>
                <a:gridCol w="2579914">
                  <a:extLst>
                    <a:ext uri="{9D8B030D-6E8A-4147-A177-3AD203B41FA5}">
                      <a16:colId xmlns:a16="http://schemas.microsoft.com/office/drawing/2014/main" val="3262685759"/>
                    </a:ext>
                  </a:extLst>
                </a:gridCol>
                <a:gridCol w="2579914">
                  <a:extLst>
                    <a:ext uri="{9D8B030D-6E8A-4147-A177-3AD203B41FA5}">
                      <a16:colId xmlns:a16="http://schemas.microsoft.com/office/drawing/2014/main" val="3390221006"/>
                    </a:ext>
                  </a:extLst>
                </a:gridCol>
              </a:tblGrid>
              <a:tr h="687437">
                <a:tc>
                  <a:txBody>
                    <a:bodyPr/>
                    <a:lstStyle/>
                    <a:p>
                      <a:pPr algn="ctr"/>
                      <a:endParaRPr lang="es-DO" dirty="0"/>
                    </a:p>
                  </a:txBody>
                  <a:tcPr>
                    <a:noFill/>
                  </a:tcPr>
                </a:tc>
                <a:tc>
                  <a:txBody>
                    <a:bodyPr/>
                    <a:lstStyle/>
                    <a:p>
                      <a:pPr algn="ctr"/>
                      <a:endParaRPr lang="es-DO" dirty="0"/>
                    </a:p>
                  </a:txBody>
                  <a:tcPr>
                    <a:noFill/>
                  </a:tcPr>
                </a:tc>
                <a:extLst>
                  <a:ext uri="{0D108BD9-81ED-4DB2-BD59-A6C34878D82A}">
                    <a16:rowId xmlns:a16="http://schemas.microsoft.com/office/drawing/2014/main" val="1337315059"/>
                  </a:ext>
                </a:extLst>
              </a:tr>
            </a:tbl>
          </a:graphicData>
        </a:graphic>
      </p:graphicFrame>
      <p:pic>
        <p:nvPicPr>
          <p:cNvPr id="15" name="Imagen 14">
            <a:extLst>
              <a:ext uri="{FF2B5EF4-FFF2-40B4-BE49-F238E27FC236}">
                <a16:creationId xmlns:a16="http://schemas.microsoft.com/office/drawing/2014/main" id="{DD01F4FF-0850-C941-2204-EE68FD861338}"/>
              </a:ext>
            </a:extLst>
          </p:cNvPr>
          <p:cNvPicPr>
            <a:picLocks noChangeAspect="1"/>
          </p:cNvPicPr>
          <p:nvPr/>
        </p:nvPicPr>
        <p:blipFill rotWithShape="1">
          <a:blip r:embed="rId2">
            <a:extLst>
              <a:ext uri="{28A0092B-C50C-407E-A947-70E740481C1C}">
                <a14:useLocalDpi xmlns:a14="http://schemas.microsoft.com/office/drawing/2010/main" val="0"/>
              </a:ext>
            </a:extLst>
          </a:blip>
          <a:srcRect l="11265" t="29786" r="12570" b="29771"/>
          <a:stretch/>
        </p:blipFill>
        <p:spPr bwMode="auto">
          <a:xfrm>
            <a:off x="3170308" y="6249610"/>
            <a:ext cx="1272540" cy="609600"/>
          </a:xfrm>
          <a:prstGeom prst="rect">
            <a:avLst/>
          </a:prstGeom>
          <a:noFill/>
          <a:ln>
            <a:noFill/>
          </a:ln>
          <a:extLst>
            <a:ext uri="{53640926-AAD7-44D8-BBD7-CCE9431645EC}">
              <a14:shadowObscured xmlns:a14="http://schemas.microsoft.com/office/drawing/2010/main"/>
            </a:ext>
          </a:extLst>
        </p:spPr>
      </p:pic>
      <p:pic>
        <p:nvPicPr>
          <p:cNvPr id="16" name="Imagen 15">
            <a:extLst>
              <a:ext uri="{FF2B5EF4-FFF2-40B4-BE49-F238E27FC236}">
                <a16:creationId xmlns:a16="http://schemas.microsoft.com/office/drawing/2014/main" id="{3F33A31B-4E02-9AF2-73AA-D1E39BE6B0E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7998" y="5707098"/>
            <a:ext cx="1556987" cy="1173091"/>
          </a:xfrm>
          <a:prstGeom prst="rect">
            <a:avLst/>
          </a:prstGeom>
          <a:noFill/>
          <a:ln>
            <a:noFill/>
          </a:ln>
        </p:spPr>
      </p:pic>
      <p:pic>
        <p:nvPicPr>
          <p:cNvPr id="17" name="Imagen 16" descr="Ministerio de Cultura - Contacto">
            <a:extLst>
              <a:ext uri="{FF2B5EF4-FFF2-40B4-BE49-F238E27FC236}">
                <a16:creationId xmlns:a16="http://schemas.microsoft.com/office/drawing/2014/main" id="{B3877DA9-A14E-AD88-FA88-2D734E8860CF}"/>
              </a:ext>
            </a:extLst>
          </p:cNvPr>
          <p:cNvPicPr>
            <a:picLocks noChangeAspect="1"/>
          </p:cNvPicPr>
          <p:nvPr/>
        </p:nvPicPr>
        <p:blipFill>
          <a:blip r:embed="rId4" r:link="rId5">
            <a:extLst>
              <a:ext uri="{28A0092B-C50C-407E-A947-70E740481C1C}">
                <a14:useLocalDpi xmlns:a14="http://schemas.microsoft.com/office/drawing/2010/main" val="0"/>
              </a:ext>
            </a:extLst>
          </a:blip>
          <a:srcRect t="4384"/>
          <a:stretch>
            <a:fillRect/>
          </a:stretch>
        </p:blipFill>
        <p:spPr bwMode="auto">
          <a:xfrm>
            <a:off x="5261266" y="2298"/>
            <a:ext cx="6930734" cy="3755563"/>
          </a:xfrm>
          <a:prstGeom prst="rect">
            <a:avLst/>
          </a:prstGeom>
          <a:noFill/>
          <a:ln>
            <a:noFill/>
          </a:ln>
        </p:spPr>
      </p:pic>
      <p:pic>
        <p:nvPicPr>
          <p:cNvPr id="1026" name="Imagen 5">
            <a:extLst>
              <a:ext uri="{FF2B5EF4-FFF2-40B4-BE49-F238E27FC236}">
                <a16:creationId xmlns:a16="http://schemas.microsoft.com/office/drawing/2014/main" id="{1A3C73DE-6F86-431C-8DA3-2DDC254A11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1266" t="29787" r="12570" b="29771"/>
          <a:stretch>
            <a:fillRect/>
          </a:stretch>
        </p:blipFill>
        <p:spPr bwMode="auto">
          <a:xfrm>
            <a:off x="0" y="0"/>
            <a:ext cx="639763" cy="304800"/>
          </a:xfrm>
          <a:prstGeom prst="rect">
            <a:avLst/>
          </a:prstGeom>
          <a:noFill/>
          <a:extLst>
            <a:ext uri="{909E8E84-426E-40DD-AFC4-6F175D3DCCD1}">
              <a14:hiddenFill xmlns:a14="http://schemas.microsoft.com/office/drawing/2010/main">
                <a:solidFill>
                  <a:srgbClr val="FFFFFF"/>
                </a:solidFill>
              </a14:hiddenFill>
            </a:ext>
          </a:extLst>
        </p:spPr>
      </p:pic>
      <p:pic>
        <p:nvPicPr>
          <p:cNvPr id="1025" name="Imagen 1">
            <a:extLst>
              <a:ext uri="{FF2B5EF4-FFF2-40B4-BE49-F238E27FC236}">
                <a16:creationId xmlns:a16="http://schemas.microsoft.com/office/drawing/2014/main" id="{911FCB77-1F26-48C8-AC58-2DC6AE0A79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39775" cy="555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62995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FC5063-6EA0-469F-A364-17AF3CD3BE56}"/>
              </a:ext>
            </a:extLst>
          </p:cNvPr>
          <p:cNvSpPr txBox="1"/>
          <p:nvPr/>
        </p:nvSpPr>
        <p:spPr>
          <a:xfrm>
            <a:off x="537029" y="340119"/>
            <a:ext cx="10885714" cy="400110"/>
          </a:xfrm>
          <a:prstGeom prst="rect">
            <a:avLst/>
          </a:prstGeom>
          <a:solidFill>
            <a:srgbClr val="002060"/>
          </a:solidFill>
        </p:spPr>
        <p:txBody>
          <a:bodyPr wrap="square">
            <a:spAutoFit/>
          </a:bodyPr>
          <a:lstStyle/>
          <a:p>
            <a:pPr marL="270510" indent="-270510" algn="just"/>
            <a:r>
              <a:rPr lang="es-ES" sz="2000" b="1" dirty="0">
                <a:solidFill>
                  <a:schemeClr val="bg1"/>
                </a:solidFill>
                <a:effectLst/>
                <a:latin typeface="Arial" panose="020B0604020202020204" pitchFamily="34" charset="0"/>
                <a:ea typeface="Times New Roman" panose="02020603050405020304" pitchFamily="18" charset="0"/>
              </a:rPr>
              <a:t>Naturaleza pública o privada de las bibliotecas existentes </a:t>
            </a:r>
            <a:endParaRPr lang="es-DO" sz="2000" dirty="0">
              <a:solidFill>
                <a:schemeClr val="bg1"/>
              </a:solidFill>
              <a:effectLst/>
              <a:latin typeface="Times New Roman" panose="02020603050405020304" pitchFamily="18" charset="0"/>
              <a:ea typeface="Times New Roman" panose="02020603050405020304" pitchFamily="18" charset="0"/>
            </a:endParaRPr>
          </a:p>
        </p:txBody>
      </p:sp>
      <p:sp>
        <p:nvSpPr>
          <p:cNvPr id="8" name="Rectangle 2">
            <a:extLst>
              <a:ext uri="{FF2B5EF4-FFF2-40B4-BE49-F238E27FC236}">
                <a16:creationId xmlns:a16="http://schemas.microsoft.com/office/drawing/2014/main" id="{C2B4B4B1-40C7-48C2-9D2F-4A99D6CDD6A2}"/>
              </a:ext>
            </a:extLst>
          </p:cNvPr>
          <p:cNvSpPr>
            <a:spLocks noChangeArrowheads="1"/>
          </p:cNvSpPr>
          <p:nvPr/>
        </p:nvSpPr>
        <p:spPr bwMode="auto">
          <a:xfrm>
            <a:off x="246742" y="74022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DO"/>
          </a:p>
        </p:txBody>
      </p:sp>
      <p:sp>
        <p:nvSpPr>
          <p:cNvPr id="10" name="Rectangle 3">
            <a:extLst>
              <a:ext uri="{FF2B5EF4-FFF2-40B4-BE49-F238E27FC236}">
                <a16:creationId xmlns:a16="http://schemas.microsoft.com/office/drawing/2014/main" id="{6D1F5F8F-4DB1-42F5-8D63-5932994A1DA5}"/>
              </a:ext>
            </a:extLst>
          </p:cNvPr>
          <p:cNvSpPr>
            <a:spLocks noChangeArrowheads="1"/>
          </p:cNvSpPr>
          <p:nvPr/>
        </p:nvSpPr>
        <p:spPr bwMode="auto">
          <a:xfrm>
            <a:off x="246742" y="119742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DO"/>
          </a:p>
        </p:txBody>
      </p:sp>
      <p:graphicFrame>
        <p:nvGraphicFramePr>
          <p:cNvPr id="4" name="Tabla 3">
            <a:extLst>
              <a:ext uri="{FF2B5EF4-FFF2-40B4-BE49-F238E27FC236}">
                <a16:creationId xmlns:a16="http://schemas.microsoft.com/office/drawing/2014/main" id="{CD91D693-396C-CA09-85D5-1C7A30C67A4A}"/>
              </a:ext>
            </a:extLst>
          </p:cNvPr>
          <p:cNvGraphicFramePr>
            <a:graphicFrameLocks noGrp="1"/>
          </p:cNvGraphicFramePr>
          <p:nvPr>
            <p:extLst>
              <p:ext uri="{D42A27DB-BD31-4B8C-83A1-F6EECF244321}">
                <p14:modId xmlns:p14="http://schemas.microsoft.com/office/powerpoint/2010/main" val="1155857604"/>
              </p:ext>
            </p:extLst>
          </p:nvPr>
        </p:nvGraphicFramePr>
        <p:xfrm>
          <a:off x="537028" y="996184"/>
          <a:ext cx="5181601" cy="2432816"/>
        </p:xfrm>
        <a:graphic>
          <a:graphicData uri="http://schemas.openxmlformats.org/drawingml/2006/table">
            <a:tbl>
              <a:tblPr firstRow="1" firstCol="1" bandRow="1">
                <a:tableStyleId>{5C22544A-7EE6-4342-B048-85BDC9FD1C3A}</a:tableStyleId>
              </a:tblPr>
              <a:tblGrid>
                <a:gridCol w="1112655">
                  <a:extLst>
                    <a:ext uri="{9D8B030D-6E8A-4147-A177-3AD203B41FA5}">
                      <a16:colId xmlns:a16="http://schemas.microsoft.com/office/drawing/2014/main" val="3033102003"/>
                    </a:ext>
                  </a:extLst>
                </a:gridCol>
                <a:gridCol w="1255614">
                  <a:extLst>
                    <a:ext uri="{9D8B030D-6E8A-4147-A177-3AD203B41FA5}">
                      <a16:colId xmlns:a16="http://schemas.microsoft.com/office/drawing/2014/main" val="2580282922"/>
                    </a:ext>
                  </a:extLst>
                </a:gridCol>
                <a:gridCol w="1397225">
                  <a:extLst>
                    <a:ext uri="{9D8B030D-6E8A-4147-A177-3AD203B41FA5}">
                      <a16:colId xmlns:a16="http://schemas.microsoft.com/office/drawing/2014/main" val="4045335990"/>
                    </a:ext>
                  </a:extLst>
                </a:gridCol>
                <a:gridCol w="1416107">
                  <a:extLst>
                    <a:ext uri="{9D8B030D-6E8A-4147-A177-3AD203B41FA5}">
                      <a16:colId xmlns:a16="http://schemas.microsoft.com/office/drawing/2014/main" val="687225277"/>
                    </a:ext>
                  </a:extLst>
                </a:gridCol>
              </a:tblGrid>
              <a:tr h="346165">
                <a:tc gridSpan="4">
                  <a:txBody>
                    <a:bodyPr/>
                    <a:lstStyle/>
                    <a:p>
                      <a:pPr algn="ctr">
                        <a:lnSpc>
                          <a:spcPct val="100000"/>
                        </a:lnSpc>
                        <a:spcAft>
                          <a:spcPts val="0"/>
                        </a:spcAft>
                      </a:pPr>
                      <a:r>
                        <a:rPr lang="es-ES" sz="1600" dirty="0">
                          <a:solidFill>
                            <a:sysClr val="windowText" lastClr="000000"/>
                          </a:solidFill>
                          <a:effectLst/>
                        </a:rPr>
                        <a:t>Cuadro 24. Síntesis de datos regionales</a:t>
                      </a:r>
                      <a:endParaRPr lang="es-DO" sz="16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lang="es-DO"/>
                    </a:p>
                  </a:txBody>
                  <a:tcPr/>
                </a:tc>
                <a:tc hMerge="1">
                  <a:txBody>
                    <a:bodyPr/>
                    <a:lstStyle/>
                    <a:p>
                      <a:endParaRPr lang="es-DO"/>
                    </a:p>
                  </a:txBody>
                  <a:tcPr/>
                </a:tc>
                <a:tc hMerge="1">
                  <a:txBody>
                    <a:bodyPr/>
                    <a:lstStyle/>
                    <a:p>
                      <a:endParaRPr lang="es-DO"/>
                    </a:p>
                  </a:txBody>
                  <a:tcPr/>
                </a:tc>
                <a:extLst>
                  <a:ext uri="{0D108BD9-81ED-4DB2-BD59-A6C34878D82A}">
                    <a16:rowId xmlns:a16="http://schemas.microsoft.com/office/drawing/2014/main" val="2575702931"/>
                  </a:ext>
                </a:extLst>
              </a:tr>
              <a:tr h="346185">
                <a:tc>
                  <a:txBody>
                    <a:bodyPr/>
                    <a:lstStyle/>
                    <a:p>
                      <a:pPr algn="ctr">
                        <a:lnSpc>
                          <a:spcPct val="100000"/>
                        </a:lnSpc>
                        <a:spcAft>
                          <a:spcPts val="0"/>
                        </a:spcAft>
                      </a:pPr>
                      <a:r>
                        <a:rPr lang="es-ES" sz="1600" dirty="0">
                          <a:solidFill>
                            <a:sysClr val="windowText" lastClr="000000"/>
                          </a:solidFill>
                          <a:effectLst/>
                        </a:rPr>
                        <a:t>Regiones</a:t>
                      </a:r>
                      <a:endParaRPr lang="es-DO" sz="16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0000"/>
                        </a:lnSpc>
                        <a:spcAft>
                          <a:spcPts val="0"/>
                        </a:spcAft>
                      </a:pPr>
                      <a:r>
                        <a:rPr lang="en-US" sz="1600" b="1" dirty="0" err="1">
                          <a:solidFill>
                            <a:sysClr val="windowText" lastClr="000000"/>
                          </a:solidFill>
                          <a:effectLst/>
                        </a:rPr>
                        <a:t>Bibliotecas</a:t>
                      </a:r>
                      <a:endParaRPr lang="es-DO" sz="1600" b="1"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0000"/>
                        </a:lnSpc>
                        <a:spcAft>
                          <a:spcPts val="0"/>
                        </a:spcAft>
                      </a:pPr>
                      <a:r>
                        <a:rPr lang="en-US" sz="1600" b="1" dirty="0">
                          <a:solidFill>
                            <a:sysClr val="windowText" lastClr="000000"/>
                          </a:solidFill>
                          <a:effectLst/>
                        </a:rPr>
                        <a:t>Total </a:t>
                      </a:r>
                      <a:r>
                        <a:rPr lang="en-US" sz="1600" b="1" dirty="0" err="1">
                          <a:solidFill>
                            <a:sysClr val="windowText" lastClr="000000"/>
                          </a:solidFill>
                          <a:effectLst/>
                        </a:rPr>
                        <a:t>públicas</a:t>
                      </a:r>
                      <a:endParaRPr lang="es-DO" sz="1600" b="1"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0000"/>
                        </a:lnSpc>
                        <a:spcAft>
                          <a:spcPts val="0"/>
                        </a:spcAft>
                      </a:pPr>
                      <a:r>
                        <a:rPr lang="en-US" sz="1600" b="1" dirty="0">
                          <a:solidFill>
                            <a:sysClr val="windowText" lastClr="000000"/>
                          </a:solidFill>
                          <a:effectLst/>
                        </a:rPr>
                        <a:t>Total </a:t>
                      </a:r>
                      <a:r>
                        <a:rPr lang="en-US" sz="1600" b="1" dirty="0" err="1">
                          <a:solidFill>
                            <a:sysClr val="windowText" lastClr="000000"/>
                          </a:solidFill>
                          <a:effectLst/>
                        </a:rPr>
                        <a:t>privadas</a:t>
                      </a:r>
                      <a:endParaRPr lang="es-DO" sz="1600" b="1"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069610833"/>
                  </a:ext>
                </a:extLst>
              </a:tr>
              <a:tr h="332318">
                <a:tc>
                  <a:txBody>
                    <a:bodyPr/>
                    <a:lstStyle/>
                    <a:p>
                      <a:pPr algn="l">
                        <a:lnSpc>
                          <a:spcPct val="100000"/>
                        </a:lnSpc>
                        <a:spcAft>
                          <a:spcPts val="0"/>
                        </a:spcAft>
                      </a:pPr>
                      <a:r>
                        <a:rPr lang="es-ES" sz="1600" dirty="0">
                          <a:solidFill>
                            <a:sysClr val="windowText" lastClr="000000"/>
                          </a:solidFill>
                          <a:effectLst/>
                        </a:rPr>
                        <a:t>Este</a:t>
                      </a:r>
                      <a:endParaRPr lang="es-DO" sz="16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1600">
                          <a:solidFill>
                            <a:sysClr val="windowText" lastClr="000000"/>
                          </a:solidFill>
                          <a:effectLst/>
                        </a:rPr>
                        <a:t>44</a:t>
                      </a:r>
                      <a:endParaRPr lang="es-DO" sz="16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1600" dirty="0">
                          <a:solidFill>
                            <a:sysClr val="windowText" lastClr="000000"/>
                          </a:solidFill>
                          <a:effectLst/>
                        </a:rPr>
                        <a:t>32 (72.7%)</a:t>
                      </a:r>
                      <a:endParaRPr lang="es-DO" sz="16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1600" dirty="0">
                          <a:solidFill>
                            <a:sysClr val="windowText" lastClr="000000"/>
                          </a:solidFill>
                          <a:effectLst/>
                        </a:rPr>
                        <a:t>12 (27.3%)</a:t>
                      </a:r>
                      <a:endParaRPr lang="es-DO" sz="16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9041214"/>
                  </a:ext>
                </a:extLst>
              </a:tr>
              <a:tr h="332318">
                <a:tc>
                  <a:txBody>
                    <a:bodyPr/>
                    <a:lstStyle/>
                    <a:p>
                      <a:pPr algn="l">
                        <a:lnSpc>
                          <a:spcPct val="100000"/>
                        </a:lnSpc>
                        <a:spcAft>
                          <a:spcPts val="0"/>
                        </a:spcAft>
                      </a:pPr>
                      <a:r>
                        <a:rPr lang="es-ES" sz="1600" dirty="0">
                          <a:solidFill>
                            <a:sysClr val="windowText" lastClr="000000"/>
                          </a:solidFill>
                          <a:effectLst/>
                        </a:rPr>
                        <a:t>Norte</a:t>
                      </a:r>
                      <a:endParaRPr lang="es-DO" sz="16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1600">
                          <a:solidFill>
                            <a:sysClr val="windowText" lastClr="000000"/>
                          </a:solidFill>
                          <a:effectLst/>
                        </a:rPr>
                        <a:t>164</a:t>
                      </a:r>
                      <a:endParaRPr lang="es-DO" sz="16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1600" dirty="0">
                          <a:solidFill>
                            <a:sysClr val="windowText" lastClr="000000"/>
                          </a:solidFill>
                          <a:effectLst/>
                        </a:rPr>
                        <a:t>104 (63.4%)</a:t>
                      </a:r>
                      <a:endParaRPr lang="es-DO" sz="16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1600">
                          <a:solidFill>
                            <a:sysClr val="windowText" lastClr="000000"/>
                          </a:solidFill>
                          <a:effectLst/>
                        </a:rPr>
                        <a:t>60 (36.6%)</a:t>
                      </a:r>
                      <a:endParaRPr lang="es-DO" sz="16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7983098"/>
                  </a:ext>
                </a:extLst>
              </a:tr>
              <a:tr h="332318">
                <a:tc>
                  <a:txBody>
                    <a:bodyPr/>
                    <a:lstStyle/>
                    <a:p>
                      <a:pPr algn="l">
                        <a:lnSpc>
                          <a:spcPct val="100000"/>
                        </a:lnSpc>
                        <a:spcAft>
                          <a:spcPts val="0"/>
                        </a:spcAft>
                      </a:pPr>
                      <a:r>
                        <a:rPr lang="es-ES" sz="1600" dirty="0">
                          <a:solidFill>
                            <a:sysClr val="windowText" lastClr="000000"/>
                          </a:solidFill>
                          <a:effectLst/>
                        </a:rPr>
                        <a:t>Suroeste</a:t>
                      </a:r>
                      <a:endParaRPr lang="es-DO" sz="16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1600">
                          <a:solidFill>
                            <a:sysClr val="windowText" lastClr="000000"/>
                          </a:solidFill>
                          <a:effectLst/>
                        </a:rPr>
                        <a:t>122</a:t>
                      </a:r>
                      <a:endParaRPr lang="es-DO" sz="16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1600">
                          <a:solidFill>
                            <a:sysClr val="windowText" lastClr="000000"/>
                          </a:solidFill>
                          <a:effectLst/>
                        </a:rPr>
                        <a:t>89 (73.0%)</a:t>
                      </a:r>
                      <a:endParaRPr lang="es-DO" sz="16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1600">
                          <a:solidFill>
                            <a:sysClr val="windowText" lastClr="000000"/>
                          </a:solidFill>
                          <a:effectLst/>
                        </a:rPr>
                        <a:t>33 (27.0%)</a:t>
                      </a:r>
                      <a:endParaRPr lang="es-DO" sz="16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85973580"/>
                  </a:ext>
                </a:extLst>
              </a:tr>
              <a:tr h="332318">
                <a:tc>
                  <a:txBody>
                    <a:bodyPr/>
                    <a:lstStyle/>
                    <a:p>
                      <a:pPr algn="l">
                        <a:lnSpc>
                          <a:spcPct val="100000"/>
                        </a:lnSpc>
                        <a:spcAft>
                          <a:spcPts val="0"/>
                        </a:spcAft>
                      </a:pPr>
                      <a:r>
                        <a:rPr lang="es-ES" sz="1600" dirty="0">
                          <a:solidFill>
                            <a:sysClr val="windowText" lastClr="000000"/>
                          </a:solidFill>
                          <a:effectLst/>
                        </a:rPr>
                        <a:t>Gran SD</a:t>
                      </a:r>
                      <a:endParaRPr lang="es-DO" sz="16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1600">
                          <a:solidFill>
                            <a:sysClr val="windowText" lastClr="000000"/>
                          </a:solidFill>
                          <a:effectLst/>
                        </a:rPr>
                        <a:t>75</a:t>
                      </a:r>
                      <a:endParaRPr lang="es-DO" sz="16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1600">
                          <a:solidFill>
                            <a:sysClr val="windowText" lastClr="000000"/>
                          </a:solidFill>
                          <a:effectLst/>
                        </a:rPr>
                        <a:t>31 (41.3%)</a:t>
                      </a:r>
                      <a:endParaRPr lang="es-DO" sz="16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1600">
                          <a:solidFill>
                            <a:sysClr val="windowText" lastClr="000000"/>
                          </a:solidFill>
                          <a:effectLst/>
                        </a:rPr>
                        <a:t>44 (58.7%)</a:t>
                      </a:r>
                      <a:endParaRPr lang="es-DO" sz="16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32706762"/>
                  </a:ext>
                </a:extLst>
              </a:tr>
              <a:tr h="411194">
                <a:tc>
                  <a:txBody>
                    <a:bodyPr/>
                    <a:lstStyle/>
                    <a:p>
                      <a:pPr>
                        <a:lnSpc>
                          <a:spcPct val="100000"/>
                        </a:lnSpc>
                        <a:spcAft>
                          <a:spcPts val="0"/>
                        </a:spcAft>
                      </a:pPr>
                      <a:r>
                        <a:rPr lang="es-ES" sz="1600">
                          <a:solidFill>
                            <a:sysClr val="windowText" lastClr="000000"/>
                          </a:solidFill>
                          <a:effectLst/>
                        </a:rPr>
                        <a:t>Totales</a:t>
                      </a:r>
                      <a:endParaRPr lang="es-DO" sz="16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1600" b="1" dirty="0">
                          <a:solidFill>
                            <a:sysClr val="windowText" lastClr="000000"/>
                          </a:solidFill>
                          <a:effectLst/>
                        </a:rPr>
                        <a:t>405</a:t>
                      </a:r>
                      <a:endParaRPr lang="es-DO" sz="1600" b="1"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1600" b="1" dirty="0">
                          <a:solidFill>
                            <a:sysClr val="windowText" lastClr="000000"/>
                          </a:solidFill>
                          <a:effectLst/>
                        </a:rPr>
                        <a:t>256 (63.2%)</a:t>
                      </a:r>
                      <a:endParaRPr lang="es-DO" sz="1600" b="1"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1600" b="1" dirty="0">
                          <a:solidFill>
                            <a:sysClr val="windowText" lastClr="000000"/>
                          </a:solidFill>
                          <a:effectLst/>
                        </a:rPr>
                        <a:t>149 (36.8%)</a:t>
                      </a:r>
                      <a:endParaRPr lang="es-DO" sz="1600" b="1"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14965115"/>
                  </a:ext>
                </a:extLst>
              </a:tr>
            </a:tbl>
          </a:graphicData>
        </a:graphic>
      </p:graphicFrame>
      <p:graphicFrame>
        <p:nvGraphicFramePr>
          <p:cNvPr id="5" name="Gráfico 4">
            <a:extLst>
              <a:ext uri="{FF2B5EF4-FFF2-40B4-BE49-F238E27FC236}">
                <a16:creationId xmlns:a16="http://schemas.microsoft.com/office/drawing/2014/main" id="{62A970E3-C6C9-4E59-962C-B60999B2BE29}"/>
              </a:ext>
            </a:extLst>
          </p:cNvPr>
          <p:cNvGraphicFramePr/>
          <p:nvPr>
            <p:extLst>
              <p:ext uri="{D42A27DB-BD31-4B8C-83A1-F6EECF244321}">
                <p14:modId xmlns:p14="http://schemas.microsoft.com/office/powerpoint/2010/main" val="1060066406"/>
              </p:ext>
            </p:extLst>
          </p:nvPr>
        </p:nvGraphicFramePr>
        <p:xfrm>
          <a:off x="6473373" y="858445"/>
          <a:ext cx="4253095" cy="3164915"/>
        </p:xfrm>
        <a:graphic>
          <a:graphicData uri="http://schemas.openxmlformats.org/drawingml/2006/chart">
            <c:chart xmlns:c="http://schemas.openxmlformats.org/drawingml/2006/chart" xmlns:r="http://schemas.openxmlformats.org/officeDocument/2006/relationships" r:id="rId2"/>
          </a:graphicData>
        </a:graphic>
      </p:graphicFrame>
      <p:sp>
        <p:nvSpPr>
          <p:cNvPr id="11" name="CuadroTexto 10">
            <a:extLst>
              <a:ext uri="{FF2B5EF4-FFF2-40B4-BE49-F238E27FC236}">
                <a16:creationId xmlns:a16="http://schemas.microsoft.com/office/drawing/2014/main" id="{7971062C-EE0D-78C8-F54D-C5E26F586343}"/>
              </a:ext>
            </a:extLst>
          </p:cNvPr>
          <p:cNvSpPr txBox="1"/>
          <p:nvPr/>
        </p:nvSpPr>
        <p:spPr>
          <a:xfrm>
            <a:off x="537028" y="3767984"/>
            <a:ext cx="11289212" cy="2670475"/>
          </a:xfrm>
          <a:prstGeom prst="rect">
            <a:avLst/>
          </a:prstGeom>
          <a:noFill/>
        </p:spPr>
        <p:txBody>
          <a:bodyPr wrap="square">
            <a:spAutoFit/>
          </a:bodyPr>
          <a:lstStyle/>
          <a:p>
            <a:pPr marL="270510" indent="-270510" algn="just"/>
            <a:r>
              <a:rPr lang="es-ES" sz="2000" b="1" dirty="0">
                <a:solidFill>
                  <a:srgbClr val="000000"/>
                </a:solidFill>
                <a:effectLst/>
                <a:latin typeface="Arial" panose="020B0604020202020204" pitchFamily="34" charset="0"/>
                <a:ea typeface="Times New Roman" panose="02020603050405020304" pitchFamily="18" charset="0"/>
              </a:rPr>
              <a:t>Razón de inactividad de las bibliotecas</a:t>
            </a:r>
            <a:endParaRPr lang="es-DO" sz="2000" dirty="0">
              <a:effectLst/>
              <a:latin typeface="Times New Roman" panose="02020603050405020304" pitchFamily="18" charset="0"/>
              <a:ea typeface="Times New Roman" panose="02020603050405020304" pitchFamily="18" charset="0"/>
            </a:endParaRPr>
          </a:p>
          <a:p>
            <a:pPr marL="270510" indent="-270510" algn="just"/>
            <a:r>
              <a:rPr lang="es-ES" sz="1800" b="1" dirty="0">
                <a:effectLst/>
                <a:latin typeface="Arial" panose="020B0604020202020204" pitchFamily="34" charset="0"/>
                <a:ea typeface="Times New Roman" panose="02020603050405020304" pitchFamily="18" charset="0"/>
              </a:rPr>
              <a:t> </a:t>
            </a:r>
            <a:endParaRPr lang="es-DO" sz="2000" dirty="0">
              <a:effectLst/>
              <a:latin typeface="Times New Roman" panose="02020603050405020304" pitchFamily="18" charset="0"/>
              <a:ea typeface="Times New Roman" panose="02020603050405020304" pitchFamily="18" charset="0"/>
            </a:endParaRPr>
          </a:p>
          <a:p>
            <a:pPr algn="just">
              <a:lnSpc>
                <a:spcPct val="115000"/>
              </a:lnSpc>
              <a:spcAft>
                <a:spcPts val="800"/>
              </a:spcAft>
            </a:pPr>
            <a:r>
              <a:rPr lang="es-ES" dirty="0">
                <a:latin typeface="Arial" panose="020B0604020202020204" pitchFamily="34" charset="0"/>
                <a:ea typeface="Calibri" panose="020F0502020204030204" pitchFamily="34" charset="0"/>
                <a:cs typeface="Times New Roman" panose="02020603050405020304" pitchFamily="18" charset="0"/>
              </a:rPr>
              <a:t>L</a:t>
            </a:r>
            <a:r>
              <a:rPr lang="es-ES" sz="1800" dirty="0">
                <a:effectLst/>
                <a:latin typeface="Arial" panose="020B0604020202020204" pitchFamily="34" charset="0"/>
                <a:ea typeface="Calibri" panose="020F0502020204030204" pitchFamily="34" charset="0"/>
                <a:cs typeface="Times New Roman" panose="02020603050405020304" pitchFamily="18" charset="0"/>
              </a:rPr>
              <a:t>as </a:t>
            </a:r>
            <a:r>
              <a:rPr lang="es-ES" sz="1800" b="1" dirty="0">
                <a:effectLst/>
                <a:latin typeface="Arial" panose="020B0604020202020204" pitchFamily="34" charset="0"/>
                <a:ea typeface="Calibri" panose="020F0502020204030204" pitchFamily="34" charset="0"/>
                <a:cs typeface="Times New Roman" panose="02020603050405020304" pitchFamily="18" charset="0"/>
              </a:rPr>
              <a:t>bibliotecas públicas</a:t>
            </a:r>
            <a:r>
              <a:rPr lang="es-ES" sz="1800" dirty="0">
                <a:effectLst/>
                <a:latin typeface="Arial" panose="020B0604020202020204" pitchFamily="34" charset="0"/>
                <a:ea typeface="Calibri" panose="020F0502020204030204" pitchFamily="34" charset="0"/>
                <a:cs typeface="Times New Roman" panose="02020603050405020304" pitchFamily="18" charset="0"/>
              </a:rPr>
              <a:t>, sobre todo de las alcaldías; cerradas por las alcaldías debido a </a:t>
            </a:r>
            <a:r>
              <a:rPr lang="es-ES" dirty="0">
                <a:latin typeface="Arial" panose="020B0604020202020204" pitchFamily="34" charset="0"/>
                <a:ea typeface="Calibri" panose="020F0502020204030204" pitchFamily="34" charset="0"/>
                <a:cs typeface="Times New Roman" panose="02020603050405020304" pitchFamily="18" charset="0"/>
              </a:rPr>
              <a:t>d</a:t>
            </a:r>
            <a:r>
              <a:rPr lang="es-ES" sz="1800" dirty="0">
                <a:effectLst/>
                <a:latin typeface="Arial" panose="020B0604020202020204" pitchFamily="34" charset="0"/>
                <a:ea typeface="Calibri" panose="020F0502020204030204" pitchFamily="34" charset="0"/>
                <a:cs typeface="Times New Roman" panose="02020603050405020304" pitchFamily="18" charset="0"/>
              </a:rPr>
              <a:t>esinterés  y poca conciencia sobre su importancia, así como por falta de asignación de recursos económicos. Estos espacios se reutilizan como oficinas de las alcaldías, y los acervos documentales se deterioran y desaparecen.</a:t>
            </a:r>
          </a:p>
          <a:p>
            <a:pPr algn="just">
              <a:lnSpc>
                <a:spcPct val="115000"/>
              </a:lnSpc>
              <a:spcAft>
                <a:spcPts val="800"/>
              </a:spcAft>
            </a:pPr>
            <a:r>
              <a:rPr lang="es-ES" sz="1800" dirty="0">
                <a:effectLst/>
                <a:latin typeface="Arial" panose="020B0604020202020204" pitchFamily="34" charset="0"/>
                <a:ea typeface="Calibri" panose="020F0502020204030204" pitchFamily="34" charset="0"/>
                <a:cs typeface="Times New Roman" panose="02020603050405020304" pitchFamily="18" charset="0"/>
              </a:rPr>
              <a:t>Las </a:t>
            </a:r>
            <a:r>
              <a:rPr lang="es-ES" sz="1800" b="1" dirty="0">
                <a:effectLst/>
                <a:latin typeface="Arial" panose="020B0604020202020204" pitchFamily="34" charset="0"/>
                <a:ea typeface="Calibri" panose="020F0502020204030204" pitchFamily="34" charset="0"/>
                <a:cs typeface="Times New Roman" panose="02020603050405020304" pitchFamily="18" charset="0"/>
              </a:rPr>
              <a:t>bibliotecas privadas</a:t>
            </a:r>
            <a:r>
              <a:rPr lang="es-ES" sz="1800" dirty="0">
                <a:effectLst/>
                <a:latin typeface="Arial" panose="020B0604020202020204" pitchFamily="34" charset="0"/>
                <a:ea typeface="Calibri" panose="020F0502020204030204" pitchFamily="34" charset="0"/>
                <a:cs typeface="Times New Roman" panose="02020603050405020304" pitchFamily="18" charset="0"/>
              </a:rPr>
              <a:t>, con excepción de las que pertenecen a instancias de tradición institucional y solidez financiera, son esfuerzos de sectores comunitarios o asociaciones. Son, en consecuencia, iniciativas poco sostenibles, y su cierre se atribuye a la falta de recursos económicos para sustentar su operación.</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1792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
            <a:extLst>
              <a:ext uri="{FF2B5EF4-FFF2-40B4-BE49-F238E27FC236}">
                <a16:creationId xmlns:a16="http://schemas.microsoft.com/office/drawing/2014/main" id="{63325391-CC76-9CB2-76B5-59BD1AB0CC73}"/>
              </a:ext>
            </a:extLst>
          </p:cNvPr>
          <p:cNvSpPr txBox="1"/>
          <p:nvPr/>
        </p:nvSpPr>
        <p:spPr>
          <a:xfrm>
            <a:off x="537029" y="340119"/>
            <a:ext cx="10885714" cy="400110"/>
          </a:xfrm>
          <a:prstGeom prst="rect">
            <a:avLst/>
          </a:prstGeom>
          <a:solidFill>
            <a:srgbClr val="002060"/>
          </a:solidFill>
        </p:spPr>
        <p:txBody>
          <a:bodyPr wrap="square">
            <a:spAutoFit/>
          </a:bodyPr>
          <a:lstStyle/>
          <a:p>
            <a:pPr marL="270510" indent="-270510" algn="just"/>
            <a:r>
              <a:rPr lang="es-ES" sz="2000" b="1" dirty="0">
                <a:solidFill>
                  <a:schemeClr val="bg1"/>
                </a:solidFill>
                <a:effectLst/>
                <a:latin typeface="Arial" panose="020B0604020202020204" pitchFamily="34" charset="0"/>
                <a:ea typeface="Times New Roman" panose="02020603050405020304" pitchFamily="18" charset="0"/>
              </a:rPr>
              <a:t>Estado activo o inactivo de las bibliotecas existentes </a:t>
            </a:r>
            <a:endParaRPr lang="es-DO" sz="2000" dirty="0">
              <a:solidFill>
                <a:schemeClr val="bg1"/>
              </a:solidFill>
              <a:effectLst/>
              <a:latin typeface="Times New Roman" panose="02020603050405020304" pitchFamily="18" charset="0"/>
              <a:ea typeface="Times New Roman" panose="02020603050405020304" pitchFamily="18" charset="0"/>
            </a:endParaRPr>
          </a:p>
        </p:txBody>
      </p:sp>
      <p:graphicFrame>
        <p:nvGraphicFramePr>
          <p:cNvPr id="6" name="Tabla 5">
            <a:extLst>
              <a:ext uri="{FF2B5EF4-FFF2-40B4-BE49-F238E27FC236}">
                <a16:creationId xmlns:a16="http://schemas.microsoft.com/office/drawing/2014/main" id="{52C5F38D-5B62-4FF2-4A51-2BB9B5F5BFA7}"/>
              </a:ext>
            </a:extLst>
          </p:cNvPr>
          <p:cNvGraphicFramePr>
            <a:graphicFrameLocks noGrp="1"/>
          </p:cNvGraphicFramePr>
          <p:nvPr>
            <p:extLst>
              <p:ext uri="{D42A27DB-BD31-4B8C-83A1-F6EECF244321}">
                <p14:modId xmlns:p14="http://schemas.microsoft.com/office/powerpoint/2010/main" val="1260225536"/>
              </p:ext>
            </p:extLst>
          </p:nvPr>
        </p:nvGraphicFramePr>
        <p:xfrm>
          <a:off x="913010" y="1190452"/>
          <a:ext cx="6305935" cy="1874520"/>
        </p:xfrm>
        <a:graphic>
          <a:graphicData uri="http://schemas.openxmlformats.org/drawingml/2006/table">
            <a:tbl>
              <a:tblPr firstRow="1" firstCol="1" bandRow="1">
                <a:tableStyleId>{5C22544A-7EE6-4342-B048-85BDC9FD1C3A}</a:tableStyleId>
              </a:tblPr>
              <a:tblGrid>
                <a:gridCol w="1147357">
                  <a:extLst>
                    <a:ext uri="{9D8B030D-6E8A-4147-A177-3AD203B41FA5}">
                      <a16:colId xmlns:a16="http://schemas.microsoft.com/office/drawing/2014/main" val="1993805952"/>
                    </a:ext>
                  </a:extLst>
                </a:gridCol>
                <a:gridCol w="2244437">
                  <a:extLst>
                    <a:ext uri="{9D8B030D-6E8A-4147-A177-3AD203B41FA5}">
                      <a16:colId xmlns:a16="http://schemas.microsoft.com/office/drawing/2014/main" val="1793269098"/>
                    </a:ext>
                  </a:extLst>
                </a:gridCol>
                <a:gridCol w="1496291">
                  <a:extLst>
                    <a:ext uri="{9D8B030D-6E8A-4147-A177-3AD203B41FA5}">
                      <a16:colId xmlns:a16="http://schemas.microsoft.com/office/drawing/2014/main" val="4220559996"/>
                    </a:ext>
                  </a:extLst>
                </a:gridCol>
                <a:gridCol w="1417850">
                  <a:extLst>
                    <a:ext uri="{9D8B030D-6E8A-4147-A177-3AD203B41FA5}">
                      <a16:colId xmlns:a16="http://schemas.microsoft.com/office/drawing/2014/main" val="2521199216"/>
                    </a:ext>
                  </a:extLst>
                </a:gridCol>
              </a:tblGrid>
              <a:tr h="287365">
                <a:tc>
                  <a:txBody>
                    <a:bodyPr/>
                    <a:lstStyle/>
                    <a:p>
                      <a:pPr algn="ctr">
                        <a:lnSpc>
                          <a:spcPct val="100000"/>
                        </a:lnSpc>
                        <a:spcAft>
                          <a:spcPts val="0"/>
                        </a:spcAft>
                      </a:pPr>
                      <a:r>
                        <a:rPr lang="es-ES" sz="1400" dirty="0">
                          <a:solidFill>
                            <a:schemeClr val="tx1"/>
                          </a:solidFill>
                          <a:effectLst/>
                        </a:rPr>
                        <a:t>Región</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0000"/>
                        </a:lnSpc>
                        <a:spcAft>
                          <a:spcPts val="0"/>
                        </a:spcAft>
                      </a:pPr>
                      <a:r>
                        <a:rPr lang="es-ES" sz="1400" dirty="0">
                          <a:solidFill>
                            <a:schemeClr val="tx1"/>
                          </a:solidFill>
                          <a:effectLst/>
                        </a:rPr>
                        <a:t>Bibliotecas (con estatus activo/inactivo confirmado)</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0000"/>
                        </a:lnSpc>
                        <a:spcAft>
                          <a:spcPts val="0"/>
                        </a:spcAft>
                      </a:pPr>
                      <a:r>
                        <a:rPr lang="en-US" sz="1400" dirty="0">
                          <a:solidFill>
                            <a:schemeClr val="tx1"/>
                          </a:solidFill>
                          <a:effectLst/>
                        </a:rPr>
                        <a:t>Total </a:t>
                      </a:r>
                      <a:r>
                        <a:rPr lang="en-US" sz="1400" dirty="0" err="1">
                          <a:solidFill>
                            <a:schemeClr val="tx1"/>
                          </a:solidFill>
                          <a:effectLst/>
                        </a:rPr>
                        <a:t>activas</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100000"/>
                        </a:lnSpc>
                        <a:spcAft>
                          <a:spcPts val="0"/>
                        </a:spcAft>
                      </a:pPr>
                      <a:r>
                        <a:rPr lang="en-US" sz="1400" dirty="0">
                          <a:solidFill>
                            <a:schemeClr val="tx1"/>
                          </a:solidFill>
                          <a:effectLst/>
                        </a:rPr>
                        <a:t>Total </a:t>
                      </a:r>
                      <a:r>
                        <a:rPr lang="en-US" sz="1400" dirty="0" err="1">
                          <a:solidFill>
                            <a:schemeClr val="tx1"/>
                          </a:solidFill>
                          <a:effectLst/>
                        </a:rPr>
                        <a:t>inactivas</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383571802"/>
                  </a:ext>
                </a:extLst>
              </a:tr>
              <a:tr h="200130">
                <a:tc>
                  <a:txBody>
                    <a:bodyPr/>
                    <a:lstStyle/>
                    <a:p>
                      <a:pPr>
                        <a:lnSpc>
                          <a:spcPct val="100000"/>
                        </a:lnSpc>
                        <a:spcAft>
                          <a:spcPts val="0"/>
                        </a:spcAft>
                      </a:pPr>
                      <a:r>
                        <a:rPr lang="es-ES" sz="1400" dirty="0">
                          <a:solidFill>
                            <a:schemeClr val="tx1"/>
                          </a:solidFill>
                          <a:effectLst/>
                        </a:rPr>
                        <a:t>Este</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US" sz="1400">
                          <a:solidFill>
                            <a:schemeClr val="tx1"/>
                          </a:solidFill>
                          <a:effectLst/>
                        </a:rPr>
                        <a:t>44</a:t>
                      </a:r>
                      <a:endParaRPr lang="es-D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US" sz="1400">
                          <a:solidFill>
                            <a:schemeClr val="tx1"/>
                          </a:solidFill>
                          <a:effectLst/>
                        </a:rPr>
                        <a:t>32 (72.7%)</a:t>
                      </a:r>
                      <a:endParaRPr lang="es-D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US" sz="1400" dirty="0">
                          <a:solidFill>
                            <a:schemeClr val="tx1"/>
                          </a:solidFill>
                          <a:effectLst/>
                        </a:rPr>
                        <a:t>12 (27.3%)</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58789766"/>
                  </a:ext>
                </a:extLst>
              </a:tr>
              <a:tr h="200130">
                <a:tc>
                  <a:txBody>
                    <a:bodyPr/>
                    <a:lstStyle/>
                    <a:p>
                      <a:pPr>
                        <a:lnSpc>
                          <a:spcPct val="100000"/>
                        </a:lnSpc>
                        <a:spcAft>
                          <a:spcPts val="0"/>
                        </a:spcAft>
                      </a:pPr>
                      <a:r>
                        <a:rPr lang="es-ES" sz="1400">
                          <a:solidFill>
                            <a:schemeClr val="tx1"/>
                          </a:solidFill>
                          <a:effectLst/>
                        </a:rPr>
                        <a:t>Norte</a:t>
                      </a:r>
                      <a:endParaRPr lang="es-D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US" sz="1400">
                          <a:solidFill>
                            <a:schemeClr val="tx1"/>
                          </a:solidFill>
                          <a:effectLst/>
                        </a:rPr>
                        <a:t>80</a:t>
                      </a:r>
                      <a:endParaRPr lang="es-D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US" sz="1400">
                          <a:solidFill>
                            <a:schemeClr val="tx1"/>
                          </a:solidFill>
                          <a:effectLst/>
                        </a:rPr>
                        <a:t>73 (91.2%)</a:t>
                      </a:r>
                      <a:endParaRPr lang="es-D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US" sz="1400" dirty="0">
                          <a:solidFill>
                            <a:schemeClr val="tx1"/>
                          </a:solidFill>
                          <a:effectLst/>
                        </a:rPr>
                        <a:t>7 (8.8%)</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8699240"/>
                  </a:ext>
                </a:extLst>
              </a:tr>
              <a:tr h="200130">
                <a:tc>
                  <a:txBody>
                    <a:bodyPr/>
                    <a:lstStyle/>
                    <a:p>
                      <a:pPr>
                        <a:lnSpc>
                          <a:spcPct val="100000"/>
                        </a:lnSpc>
                        <a:spcAft>
                          <a:spcPts val="0"/>
                        </a:spcAft>
                      </a:pPr>
                      <a:r>
                        <a:rPr lang="es-ES" sz="1400" dirty="0">
                          <a:solidFill>
                            <a:schemeClr val="tx1"/>
                          </a:solidFill>
                          <a:effectLst/>
                        </a:rPr>
                        <a:t>Suroeste </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US" sz="1400">
                          <a:solidFill>
                            <a:schemeClr val="tx1"/>
                          </a:solidFill>
                          <a:effectLst/>
                        </a:rPr>
                        <a:t>49</a:t>
                      </a:r>
                      <a:endParaRPr lang="es-D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US" sz="1400">
                          <a:solidFill>
                            <a:schemeClr val="tx1"/>
                          </a:solidFill>
                          <a:effectLst/>
                        </a:rPr>
                        <a:t>39 (79.6%)</a:t>
                      </a:r>
                      <a:endParaRPr lang="es-D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US" sz="1400">
                          <a:solidFill>
                            <a:schemeClr val="tx1"/>
                          </a:solidFill>
                          <a:effectLst/>
                        </a:rPr>
                        <a:t>10 (20.4%)</a:t>
                      </a:r>
                      <a:endParaRPr lang="es-D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14000"/>
                  </a:ext>
                </a:extLst>
              </a:tr>
              <a:tr h="200130">
                <a:tc>
                  <a:txBody>
                    <a:bodyPr/>
                    <a:lstStyle/>
                    <a:p>
                      <a:pPr>
                        <a:lnSpc>
                          <a:spcPct val="100000"/>
                        </a:lnSpc>
                        <a:spcAft>
                          <a:spcPts val="0"/>
                        </a:spcAft>
                      </a:pPr>
                      <a:r>
                        <a:rPr lang="es-ES" sz="1400" dirty="0">
                          <a:solidFill>
                            <a:schemeClr val="tx1"/>
                          </a:solidFill>
                          <a:effectLst/>
                        </a:rPr>
                        <a:t>GSD</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US" sz="1400" dirty="0">
                          <a:solidFill>
                            <a:schemeClr val="tx1"/>
                          </a:solidFill>
                          <a:effectLst/>
                        </a:rPr>
                        <a:t>75</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US" sz="1400">
                          <a:solidFill>
                            <a:schemeClr val="tx1"/>
                          </a:solidFill>
                          <a:effectLst/>
                        </a:rPr>
                        <a:t>70 (93.3%)</a:t>
                      </a:r>
                      <a:endParaRPr lang="es-D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US" sz="1400" dirty="0">
                          <a:solidFill>
                            <a:schemeClr val="tx1"/>
                          </a:solidFill>
                          <a:effectLst/>
                        </a:rPr>
                        <a:t>5 (6.7%)</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96050176"/>
                  </a:ext>
                </a:extLst>
              </a:tr>
              <a:tr h="0">
                <a:tc>
                  <a:txBody>
                    <a:bodyPr/>
                    <a:lstStyle/>
                    <a:p>
                      <a:pPr algn="r">
                        <a:lnSpc>
                          <a:spcPct val="100000"/>
                        </a:lnSpc>
                        <a:spcAft>
                          <a:spcPts val="0"/>
                        </a:spcAft>
                      </a:pPr>
                      <a:r>
                        <a:rPr lang="es-ES" sz="1400" dirty="0">
                          <a:solidFill>
                            <a:schemeClr val="tx1"/>
                          </a:solidFill>
                          <a:effectLst/>
                        </a:rPr>
                        <a:t>Totales</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US" sz="1400">
                          <a:solidFill>
                            <a:schemeClr val="tx1"/>
                          </a:solidFill>
                          <a:effectLst/>
                        </a:rPr>
                        <a:t>248</a:t>
                      </a:r>
                      <a:endParaRPr lang="es-D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US" sz="1400">
                          <a:solidFill>
                            <a:schemeClr val="tx1"/>
                          </a:solidFill>
                          <a:effectLst/>
                        </a:rPr>
                        <a:t>214 (86.3%)</a:t>
                      </a:r>
                      <a:endParaRPr lang="es-D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US" sz="1400" dirty="0">
                          <a:solidFill>
                            <a:schemeClr val="tx1"/>
                          </a:solidFill>
                          <a:effectLst/>
                        </a:rPr>
                        <a:t>34 (13.7%)</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55236873"/>
                  </a:ext>
                </a:extLst>
              </a:tr>
              <a:tr h="0">
                <a:tc gridSpan="4">
                  <a:txBody>
                    <a:bodyPr/>
                    <a:lstStyle/>
                    <a:p>
                      <a:pPr algn="just">
                        <a:lnSpc>
                          <a:spcPct val="100000"/>
                        </a:lnSpc>
                        <a:spcAft>
                          <a:spcPts val="0"/>
                        </a:spcAft>
                      </a:pPr>
                      <a:r>
                        <a:rPr lang="es-MX" sz="1400" b="0" u="sng" dirty="0">
                          <a:solidFill>
                            <a:schemeClr val="tx1"/>
                          </a:solidFill>
                          <a:effectLst/>
                        </a:rPr>
                        <a:t>Notas</a:t>
                      </a:r>
                      <a:r>
                        <a:rPr lang="es-MX" sz="1400" b="0" dirty="0">
                          <a:solidFill>
                            <a:schemeClr val="tx1"/>
                          </a:solidFill>
                          <a:effectLst/>
                        </a:rPr>
                        <a:t>: </a:t>
                      </a:r>
                      <a:r>
                        <a:rPr lang="es-MX" sz="1100" b="0" dirty="0">
                          <a:solidFill>
                            <a:schemeClr val="tx1"/>
                          </a:solidFill>
                          <a:effectLst/>
                        </a:rPr>
                        <a:t>Norte: 84 bibliotecas sin información sobre estatus actual. / Suroeste; 73 bibliotecas sin información sobre estatus actual.</a:t>
                      </a:r>
                      <a:r>
                        <a:rPr lang="es-ES" sz="1100" b="0" dirty="0">
                          <a:solidFill>
                            <a:schemeClr val="tx1"/>
                          </a:solidFill>
                          <a:effectLst/>
                        </a:rPr>
                        <a:t> </a:t>
                      </a:r>
                      <a:endParaRPr lang="es-DO"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DO"/>
                    </a:p>
                  </a:txBody>
                  <a:tcPr/>
                </a:tc>
                <a:tc hMerge="1">
                  <a:txBody>
                    <a:bodyPr/>
                    <a:lstStyle/>
                    <a:p>
                      <a:endParaRPr lang="es-DO"/>
                    </a:p>
                  </a:txBody>
                  <a:tcPr/>
                </a:tc>
                <a:tc hMerge="1">
                  <a:txBody>
                    <a:bodyPr/>
                    <a:lstStyle/>
                    <a:p>
                      <a:endParaRPr lang="es-DO"/>
                    </a:p>
                  </a:txBody>
                  <a:tcPr/>
                </a:tc>
                <a:extLst>
                  <a:ext uri="{0D108BD9-81ED-4DB2-BD59-A6C34878D82A}">
                    <a16:rowId xmlns:a16="http://schemas.microsoft.com/office/drawing/2014/main" val="75628447"/>
                  </a:ext>
                </a:extLst>
              </a:tr>
            </a:tbl>
          </a:graphicData>
        </a:graphic>
      </p:graphicFrame>
      <p:graphicFrame>
        <p:nvGraphicFramePr>
          <p:cNvPr id="7" name="Gráfico 6">
            <a:extLst>
              <a:ext uri="{FF2B5EF4-FFF2-40B4-BE49-F238E27FC236}">
                <a16:creationId xmlns:a16="http://schemas.microsoft.com/office/drawing/2014/main" id="{D454F8B9-0EFB-42ED-A188-3502A3365E6C}"/>
              </a:ext>
            </a:extLst>
          </p:cNvPr>
          <p:cNvGraphicFramePr/>
          <p:nvPr>
            <p:extLst>
              <p:ext uri="{D42A27DB-BD31-4B8C-83A1-F6EECF244321}">
                <p14:modId xmlns:p14="http://schemas.microsoft.com/office/powerpoint/2010/main" val="2110977939"/>
              </p:ext>
            </p:extLst>
          </p:nvPr>
        </p:nvGraphicFramePr>
        <p:xfrm>
          <a:off x="7460344" y="1200726"/>
          <a:ext cx="3962400" cy="360218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Tabla 7">
            <a:extLst>
              <a:ext uri="{FF2B5EF4-FFF2-40B4-BE49-F238E27FC236}">
                <a16:creationId xmlns:a16="http://schemas.microsoft.com/office/drawing/2014/main" id="{155F28C1-E1BA-E2AB-A5F8-D675F4DB40BE}"/>
              </a:ext>
            </a:extLst>
          </p:cNvPr>
          <p:cNvGraphicFramePr>
            <a:graphicFrameLocks noGrp="1"/>
          </p:cNvGraphicFramePr>
          <p:nvPr>
            <p:extLst>
              <p:ext uri="{D42A27DB-BD31-4B8C-83A1-F6EECF244321}">
                <p14:modId xmlns:p14="http://schemas.microsoft.com/office/powerpoint/2010/main" val="495221979"/>
              </p:ext>
            </p:extLst>
          </p:nvPr>
        </p:nvGraphicFramePr>
        <p:xfrm>
          <a:off x="769256" y="3354299"/>
          <a:ext cx="6593444" cy="2544157"/>
        </p:xfrm>
        <a:graphic>
          <a:graphicData uri="http://schemas.openxmlformats.org/drawingml/2006/table">
            <a:tbl>
              <a:tblPr firstRow="1" firstCol="1" bandRow="1">
                <a:tableStyleId>{5C22544A-7EE6-4342-B048-85BDC9FD1C3A}</a:tableStyleId>
              </a:tblPr>
              <a:tblGrid>
                <a:gridCol w="838007">
                  <a:extLst>
                    <a:ext uri="{9D8B030D-6E8A-4147-A177-3AD203B41FA5}">
                      <a16:colId xmlns:a16="http://schemas.microsoft.com/office/drawing/2014/main" val="2396404039"/>
                    </a:ext>
                  </a:extLst>
                </a:gridCol>
                <a:gridCol w="930937">
                  <a:extLst>
                    <a:ext uri="{9D8B030D-6E8A-4147-A177-3AD203B41FA5}">
                      <a16:colId xmlns:a16="http://schemas.microsoft.com/office/drawing/2014/main" val="778394363"/>
                    </a:ext>
                  </a:extLst>
                </a:gridCol>
                <a:gridCol w="963699">
                  <a:extLst>
                    <a:ext uri="{9D8B030D-6E8A-4147-A177-3AD203B41FA5}">
                      <a16:colId xmlns:a16="http://schemas.microsoft.com/office/drawing/2014/main" val="2415390810"/>
                    </a:ext>
                  </a:extLst>
                </a:gridCol>
                <a:gridCol w="1175288">
                  <a:extLst>
                    <a:ext uri="{9D8B030D-6E8A-4147-A177-3AD203B41FA5}">
                      <a16:colId xmlns:a16="http://schemas.microsoft.com/office/drawing/2014/main" val="4281757881"/>
                    </a:ext>
                  </a:extLst>
                </a:gridCol>
                <a:gridCol w="1130743">
                  <a:extLst>
                    <a:ext uri="{9D8B030D-6E8A-4147-A177-3AD203B41FA5}">
                      <a16:colId xmlns:a16="http://schemas.microsoft.com/office/drawing/2014/main" val="34703121"/>
                    </a:ext>
                  </a:extLst>
                </a:gridCol>
                <a:gridCol w="1554770">
                  <a:extLst>
                    <a:ext uri="{9D8B030D-6E8A-4147-A177-3AD203B41FA5}">
                      <a16:colId xmlns:a16="http://schemas.microsoft.com/office/drawing/2014/main" val="2045577692"/>
                    </a:ext>
                  </a:extLst>
                </a:gridCol>
              </a:tblGrid>
              <a:tr h="315375">
                <a:tc gridSpan="6">
                  <a:txBody>
                    <a:bodyPr/>
                    <a:lstStyle/>
                    <a:p>
                      <a:pPr algn="ctr">
                        <a:lnSpc>
                          <a:spcPct val="107000"/>
                        </a:lnSpc>
                        <a:spcAft>
                          <a:spcPts val="800"/>
                        </a:spcAft>
                        <a:tabLst>
                          <a:tab pos="5731510" algn="r"/>
                        </a:tabLst>
                      </a:pPr>
                      <a:r>
                        <a:rPr lang="es-ES" sz="1400" dirty="0">
                          <a:solidFill>
                            <a:schemeClr val="tx1"/>
                          </a:solidFill>
                          <a:effectLst/>
                        </a:rPr>
                        <a:t>Institución de pertenencia de las bibliotecas inactivas</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endParaRPr lang="es-DO"/>
                    </a:p>
                  </a:txBody>
                  <a:tcPr/>
                </a:tc>
                <a:tc hMerge="1">
                  <a:txBody>
                    <a:bodyPr/>
                    <a:lstStyle/>
                    <a:p>
                      <a:endParaRPr lang="es-DO"/>
                    </a:p>
                  </a:txBody>
                  <a:tcPr/>
                </a:tc>
                <a:tc hMerge="1">
                  <a:txBody>
                    <a:bodyPr/>
                    <a:lstStyle/>
                    <a:p>
                      <a:endParaRPr lang="es-DO"/>
                    </a:p>
                  </a:txBody>
                  <a:tcPr/>
                </a:tc>
                <a:tc hMerge="1">
                  <a:txBody>
                    <a:bodyPr/>
                    <a:lstStyle/>
                    <a:p>
                      <a:endParaRPr lang="es-DO"/>
                    </a:p>
                  </a:txBody>
                  <a:tcPr/>
                </a:tc>
                <a:tc hMerge="1">
                  <a:txBody>
                    <a:bodyPr/>
                    <a:lstStyle/>
                    <a:p>
                      <a:endParaRPr lang="es-DO"/>
                    </a:p>
                  </a:txBody>
                  <a:tcPr/>
                </a:tc>
                <a:extLst>
                  <a:ext uri="{0D108BD9-81ED-4DB2-BD59-A6C34878D82A}">
                    <a16:rowId xmlns:a16="http://schemas.microsoft.com/office/drawing/2014/main" val="39192871"/>
                  </a:ext>
                </a:extLst>
              </a:tr>
              <a:tr h="234817">
                <a:tc rowSpan="2">
                  <a:txBody>
                    <a:bodyPr/>
                    <a:lstStyle/>
                    <a:p>
                      <a:pPr algn="ctr">
                        <a:lnSpc>
                          <a:spcPct val="107000"/>
                        </a:lnSpc>
                        <a:spcAft>
                          <a:spcPts val="800"/>
                        </a:spcAft>
                        <a:tabLst>
                          <a:tab pos="5731510" algn="r"/>
                        </a:tabLst>
                      </a:pPr>
                      <a:r>
                        <a:rPr lang="es-ES" sz="1400" dirty="0">
                          <a:solidFill>
                            <a:schemeClr val="tx1"/>
                          </a:solidFill>
                          <a:effectLst/>
                        </a:rPr>
                        <a:t>Región</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lnSpc>
                          <a:spcPct val="107000"/>
                        </a:lnSpc>
                        <a:spcAft>
                          <a:spcPts val="800"/>
                        </a:spcAft>
                        <a:tabLst>
                          <a:tab pos="5731510" algn="r"/>
                        </a:tabLst>
                      </a:pPr>
                      <a:r>
                        <a:rPr lang="es-ES" sz="1400">
                          <a:solidFill>
                            <a:schemeClr val="tx1"/>
                          </a:solidFill>
                          <a:effectLst/>
                        </a:rPr>
                        <a:t>Públicas</a:t>
                      </a:r>
                      <a:endParaRPr lang="es-D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DO"/>
                    </a:p>
                  </a:txBody>
                  <a:tcPr/>
                </a:tc>
                <a:tc gridSpan="3">
                  <a:txBody>
                    <a:bodyPr/>
                    <a:lstStyle/>
                    <a:p>
                      <a:pPr algn="ctr">
                        <a:lnSpc>
                          <a:spcPct val="107000"/>
                        </a:lnSpc>
                        <a:spcAft>
                          <a:spcPts val="800"/>
                        </a:spcAft>
                        <a:tabLst>
                          <a:tab pos="5731510" algn="r"/>
                        </a:tabLst>
                      </a:pPr>
                      <a:r>
                        <a:rPr lang="es-ES" sz="1400">
                          <a:solidFill>
                            <a:schemeClr val="tx1"/>
                          </a:solidFill>
                          <a:effectLst/>
                        </a:rPr>
                        <a:t>Privadas</a:t>
                      </a:r>
                      <a:endParaRPr lang="es-D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DO"/>
                    </a:p>
                  </a:txBody>
                  <a:tcPr/>
                </a:tc>
                <a:tc hMerge="1">
                  <a:txBody>
                    <a:bodyPr/>
                    <a:lstStyle/>
                    <a:p>
                      <a:endParaRPr lang="es-DO"/>
                    </a:p>
                  </a:txBody>
                  <a:tcPr/>
                </a:tc>
                <a:extLst>
                  <a:ext uri="{0D108BD9-81ED-4DB2-BD59-A6C34878D82A}">
                    <a16:rowId xmlns:a16="http://schemas.microsoft.com/office/drawing/2014/main" val="2077605331"/>
                  </a:ext>
                </a:extLst>
              </a:tr>
              <a:tr h="430383">
                <a:tc vMerge="1">
                  <a:txBody>
                    <a:bodyPr/>
                    <a:lstStyle/>
                    <a:p>
                      <a:endParaRPr lang="es-DO"/>
                    </a:p>
                  </a:txBody>
                  <a:tcPr/>
                </a:tc>
                <a:tc>
                  <a:txBody>
                    <a:bodyPr/>
                    <a:lstStyle/>
                    <a:p>
                      <a:pPr algn="ctr">
                        <a:lnSpc>
                          <a:spcPct val="107000"/>
                        </a:lnSpc>
                        <a:spcAft>
                          <a:spcPts val="800"/>
                        </a:spcAft>
                        <a:tabLst>
                          <a:tab pos="5731510" algn="r"/>
                        </a:tabLst>
                      </a:pPr>
                      <a:r>
                        <a:rPr lang="es-ES" sz="1400" dirty="0">
                          <a:solidFill>
                            <a:schemeClr val="tx1"/>
                          </a:solidFill>
                          <a:effectLst/>
                        </a:rPr>
                        <a:t>Alcaldías</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tabLst>
                          <a:tab pos="5731510" algn="r"/>
                        </a:tabLst>
                      </a:pPr>
                      <a:r>
                        <a:rPr lang="es-ES" sz="1400" dirty="0">
                          <a:solidFill>
                            <a:schemeClr val="tx1"/>
                          </a:solidFill>
                          <a:effectLst/>
                        </a:rPr>
                        <a:t>Otras estatales</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tabLst>
                          <a:tab pos="5731510" algn="r"/>
                        </a:tabLst>
                      </a:pPr>
                      <a:r>
                        <a:rPr lang="es-ES" sz="1400">
                          <a:solidFill>
                            <a:schemeClr val="tx1"/>
                          </a:solidFill>
                          <a:effectLst/>
                        </a:rPr>
                        <a:t>Fundaciones</a:t>
                      </a:r>
                      <a:endParaRPr lang="es-D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tabLst>
                          <a:tab pos="5731510" algn="r"/>
                        </a:tabLst>
                      </a:pPr>
                      <a:r>
                        <a:rPr lang="es-ES" sz="1400">
                          <a:solidFill>
                            <a:schemeClr val="tx1"/>
                          </a:solidFill>
                          <a:effectLst/>
                        </a:rPr>
                        <a:t>Comunitarias</a:t>
                      </a:r>
                      <a:endParaRPr lang="es-D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tabLst>
                          <a:tab pos="5731510" algn="r"/>
                        </a:tabLst>
                      </a:pPr>
                      <a:r>
                        <a:rPr lang="es-ES" sz="1400">
                          <a:solidFill>
                            <a:schemeClr val="tx1"/>
                          </a:solidFill>
                          <a:effectLst/>
                        </a:rPr>
                        <a:t>Otras privadas</a:t>
                      </a:r>
                      <a:endParaRPr lang="es-D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56524110"/>
                  </a:ext>
                </a:extLst>
              </a:tr>
              <a:tr h="388391">
                <a:tc>
                  <a:txBody>
                    <a:bodyPr/>
                    <a:lstStyle/>
                    <a:p>
                      <a:pPr algn="ctr">
                        <a:lnSpc>
                          <a:spcPct val="107000"/>
                        </a:lnSpc>
                        <a:spcAft>
                          <a:spcPts val="800"/>
                        </a:spcAft>
                        <a:tabLst>
                          <a:tab pos="5731510" algn="r"/>
                        </a:tabLst>
                      </a:pPr>
                      <a:r>
                        <a:rPr lang="es-ES" sz="1400" dirty="0">
                          <a:solidFill>
                            <a:schemeClr val="tx1"/>
                          </a:solidFill>
                          <a:effectLst/>
                        </a:rPr>
                        <a:t>Este</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tabLst>
                          <a:tab pos="5731510" algn="r"/>
                        </a:tabLst>
                      </a:pPr>
                      <a:r>
                        <a:rPr lang="es-ES" sz="1400">
                          <a:solidFill>
                            <a:schemeClr val="tx1"/>
                          </a:solidFill>
                          <a:effectLst/>
                        </a:rPr>
                        <a:t>6</a:t>
                      </a:r>
                      <a:endParaRPr lang="es-D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tabLst>
                          <a:tab pos="5731510" algn="r"/>
                        </a:tabLst>
                      </a:pPr>
                      <a:r>
                        <a:rPr lang="es-ES" sz="1400" dirty="0">
                          <a:solidFill>
                            <a:schemeClr val="tx1"/>
                          </a:solidFill>
                          <a:effectLst/>
                        </a:rPr>
                        <a:t>1 (Casa de la Cultura)</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tabLst>
                          <a:tab pos="5731510" algn="r"/>
                        </a:tabLst>
                      </a:pPr>
                      <a:r>
                        <a:rPr lang="es-ES" sz="1400" dirty="0">
                          <a:solidFill>
                            <a:schemeClr val="tx1"/>
                          </a:solidFill>
                          <a:effectLst/>
                        </a:rPr>
                        <a:t>0</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tabLst>
                          <a:tab pos="5731510" algn="r"/>
                        </a:tabLst>
                      </a:pPr>
                      <a:r>
                        <a:rPr lang="es-ES" sz="1400" dirty="0">
                          <a:solidFill>
                            <a:schemeClr val="tx1"/>
                          </a:solidFill>
                          <a:effectLst/>
                        </a:rPr>
                        <a:t>2</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tabLst>
                          <a:tab pos="5731510" algn="r"/>
                        </a:tabLst>
                      </a:pPr>
                      <a:r>
                        <a:rPr lang="es-ES" sz="1400">
                          <a:solidFill>
                            <a:schemeClr val="tx1"/>
                          </a:solidFill>
                          <a:effectLst/>
                        </a:rPr>
                        <a:t>3</a:t>
                      </a:r>
                      <a:endParaRPr lang="es-D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7264786"/>
                  </a:ext>
                </a:extLst>
              </a:tr>
              <a:tr h="388391">
                <a:tc>
                  <a:txBody>
                    <a:bodyPr/>
                    <a:lstStyle/>
                    <a:p>
                      <a:pPr algn="ctr">
                        <a:lnSpc>
                          <a:spcPct val="107000"/>
                        </a:lnSpc>
                        <a:spcAft>
                          <a:spcPts val="800"/>
                        </a:spcAft>
                        <a:tabLst>
                          <a:tab pos="5731510" algn="r"/>
                        </a:tabLst>
                      </a:pPr>
                      <a:r>
                        <a:rPr lang="es-ES" sz="1400" dirty="0">
                          <a:solidFill>
                            <a:schemeClr val="tx1"/>
                          </a:solidFill>
                          <a:effectLst/>
                        </a:rPr>
                        <a:t>Norte</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tabLst>
                          <a:tab pos="5731510" algn="r"/>
                        </a:tabLst>
                      </a:pPr>
                      <a:r>
                        <a:rPr lang="es-ES" sz="1400" dirty="0">
                          <a:solidFill>
                            <a:schemeClr val="tx1"/>
                          </a:solidFill>
                          <a:effectLst/>
                        </a:rPr>
                        <a:t>2</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tabLst>
                          <a:tab pos="5731510" algn="r"/>
                        </a:tabLst>
                      </a:pPr>
                      <a:r>
                        <a:rPr lang="es-ES" sz="1400">
                          <a:solidFill>
                            <a:schemeClr val="tx1"/>
                          </a:solidFill>
                          <a:effectLst/>
                        </a:rPr>
                        <a:t>0</a:t>
                      </a:r>
                      <a:endParaRPr lang="es-D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tabLst>
                          <a:tab pos="5731510" algn="r"/>
                        </a:tabLst>
                      </a:pPr>
                      <a:r>
                        <a:rPr lang="es-ES" sz="1400">
                          <a:solidFill>
                            <a:schemeClr val="tx1"/>
                          </a:solidFill>
                          <a:effectLst/>
                        </a:rPr>
                        <a:t>2</a:t>
                      </a:r>
                      <a:endParaRPr lang="es-D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tabLst>
                          <a:tab pos="5731510" algn="r"/>
                        </a:tabLst>
                      </a:pPr>
                      <a:r>
                        <a:rPr lang="es-ES" sz="1400">
                          <a:solidFill>
                            <a:schemeClr val="tx1"/>
                          </a:solidFill>
                          <a:effectLst/>
                        </a:rPr>
                        <a:t>1</a:t>
                      </a:r>
                      <a:endParaRPr lang="es-D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tabLst>
                          <a:tab pos="5731510" algn="r"/>
                        </a:tabLst>
                      </a:pPr>
                      <a:r>
                        <a:rPr lang="es-ES" sz="1400">
                          <a:solidFill>
                            <a:schemeClr val="tx1"/>
                          </a:solidFill>
                          <a:effectLst/>
                        </a:rPr>
                        <a:t>2 (asociación/Casa del escritor)</a:t>
                      </a:r>
                      <a:endParaRPr lang="es-D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67668672"/>
                  </a:ext>
                </a:extLst>
              </a:tr>
              <a:tr h="205099">
                <a:tc>
                  <a:txBody>
                    <a:bodyPr/>
                    <a:lstStyle/>
                    <a:p>
                      <a:pPr algn="ctr">
                        <a:lnSpc>
                          <a:spcPct val="107000"/>
                        </a:lnSpc>
                        <a:spcAft>
                          <a:spcPts val="800"/>
                        </a:spcAft>
                        <a:tabLst>
                          <a:tab pos="5731510" algn="r"/>
                        </a:tabLst>
                      </a:pPr>
                      <a:r>
                        <a:rPr lang="es-ES" sz="1400" dirty="0">
                          <a:solidFill>
                            <a:schemeClr val="tx1"/>
                          </a:solidFill>
                          <a:effectLst/>
                        </a:rPr>
                        <a:t>Suroeste</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tabLst>
                          <a:tab pos="5731510" algn="r"/>
                        </a:tabLst>
                      </a:pPr>
                      <a:r>
                        <a:rPr lang="es-ES" sz="1400">
                          <a:solidFill>
                            <a:schemeClr val="tx1"/>
                          </a:solidFill>
                          <a:effectLst/>
                        </a:rPr>
                        <a:t>8</a:t>
                      </a:r>
                      <a:endParaRPr lang="es-D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tabLst>
                          <a:tab pos="5731510" algn="r"/>
                        </a:tabLst>
                      </a:pPr>
                      <a:r>
                        <a:rPr lang="es-ES" sz="1400">
                          <a:solidFill>
                            <a:schemeClr val="tx1"/>
                          </a:solidFill>
                          <a:effectLst/>
                        </a:rPr>
                        <a:t>0</a:t>
                      </a:r>
                      <a:endParaRPr lang="es-D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tabLst>
                          <a:tab pos="5731510" algn="r"/>
                        </a:tabLst>
                      </a:pPr>
                      <a:r>
                        <a:rPr lang="es-ES" sz="1400">
                          <a:solidFill>
                            <a:schemeClr val="tx1"/>
                          </a:solidFill>
                          <a:effectLst/>
                        </a:rPr>
                        <a:t>1</a:t>
                      </a:r>
                      <a:endParaRPr lang="es-D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tabLst>
                          <a:tab pos="5731510" algn="r"/>
                        </a:tabLst>
                      </a:pPr>
                      <a:r>
                        <a:rPr lang="es-ES" sz="1400">
                          <a:solidFill>
                            <a:schemeClr val="tx1"/>
                          </a:solidFill>
                          <a:effectLst/>
                        </a:rPr>
                        <a:t>0</a:t>
                      </a:r>
                      <a:endParaRPr lang="es-D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tabLst>
                          <a:tab pos="5731510" algn="r"/>
                        </a:tabLst>
                      </a:pPr>
                      <a:r>
                        <a:rPr lang="es-ES" sz="1400">
                          <a:solidFill>
                            <a:schemeClr val="tx1"/>
                          </a:solidFill>
                          <a:effectLst/>
                        </a:rPr>
                        <a:t>1 (iglesia católica)</a:t>
                      </a:r>
                      <a:endParaRPr lang="es-D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3463337"/>
                  </a:ext>
                </a:extLst>
              </a:tr>
              <a:tr h="210307">
                <a:tc>
                  <a:txBody>
                    <a:bodyPr/>
                    <a:lstStyle/>
                    <a:p>
                      <a:pPr algn="ctr">
                        <a:lnSpc>
                          <a:spcPct val="107000"/>
                        </a:lnSpc>
                        <a:spcAft>
                          <a:spcPts val="800"/>
                        </a:spcAft>
                        <a:tabLst>
                          <a:tab pos="5731510" algn="r"/>
                        </a:tabLst>
                      </a:pPr>
                      <a:r>
                        <a:rPr lang="es-ES" sz="1400" dirty="0">
                          <a:solidFill>
                            <a:schemeClr val="tx1"/>
                          </a:solidFill>
                          <a:effectLst/>
                        </a:rPr>
                        <a:t>GSD</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tabLst>
                          <a:tab pos="5731510" algn="r"/>
                        </a:tabLst>
                      </a:pPr>
                      <a:r>
                        <a:rPr lang="es-ES" sz="1400" dirty="0">
                          <a:solidFill>
                            <a:schemeClr val="tx1"/>
                          </a:solidFill>
                          <a:effectLst/>
                        </a:rPr>
                        <a:t>2</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tabLst>
                          <a:tab pos="5731510" algn="r"/>
                        </a:tabLst>
                      </a:pPr>
                      <a:r>
                        <a:rPr lang="es-ES" sz="1400" dirty="0">
                          <a:solidFill>
                            <a:schemeClr val="tx1"/>
                          </a:solidFill>
                          <a:effectLst/>
                        </a:rPr>
                        <a:t>1 (CTC)</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tabLst>
                          <a:tab pos="5731510" algn="r"/>
                        </a:tabLst>
                      </a:pPr>
                      <a:r>
                        <a:rPr lang="es-ES" sz="1400">
                          <a:solidFill>
                            <a:schemeClr val="tx1"/>
                          </a:solidFill>
                          <a:effectLst/>
                        </a:rPr>
                        <a:t>0</a:t>
                      </a:r>
                      <a:endParaRPr lang="es-D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tabLst>
                          <a:tab pos="5731510" algn="r"/>
                        </a:tabLst>
                      </a:pPr>
                      <a:r>
                        <a:rPr lang="es-ES" sz="1400">
                          <a:solidFill>
                            <a:schemeClr val="tx1"/>
                          </a:solidFill>
                          <a:effectLst/>
                        </a:rPr>
                        <a:t>2</a:t>
                      </a:r>
                      <a:endParaRPr lang="es-D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tabLst>
                          <a:tab pos="5731510" algn="r"/>
                        </a:tabLst>
                      </a:pPr>
                      <a:r>
                        <a:rPr lang="es-ES" sz="1400">
                          <a:solidFill>
                            <a:schemeClr val="tx1"/>
                          </a:solidFill>
                          <a:effectLst/>
                        </a:rPr>
                        <a:t>0</a:t>
                      </a:r>
                      <a:endParaRPr lang="es-D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04097221"/>
                  </a:ext>
                </a:extLst>
              </a:tr>
              <a:tr h="210307">
                <a:tc>
                  <a:txBody>
                    <a:bodyPr/>
                    <a:lstStyle/>
                    <a:p>
                      <a:pPr algn="r">
                        <a:lnSpc>
                          <a:spcPct val="107000"/>
                        </a:lnSpc>
                        <a:spcAft>
                          <a:spcPts val="800"/>
                        </a:spcAft>
                        <a:tabLst>
                          <a:tab pos="5731510" algn="r"/>
                        </a:tabLst>
                      </a:pPr>
                      <a:r>
                        <a:rPr lang="es-ES" sz="1400">
                          <a:solidFill>
                            <a:schemeClr val="tx1"/>
                          </a:solidFill>
                          <a:effectLst/>
                        </a:rPr>
                        <a:t>Totales</a:t>
                      </a:r>
                      <a:endParaRPr lang="es-D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tabLst>
                          <a:tab pos="5731510" algn="r"/>
                        </a:tabLst>
                      </a:pPr>
                      <a:r>
                        <a:rPr lang="es-ES" sz="1400" dirty="0">
                          <a:solidFill>
                            <a:schemeClr val="tx1"/>
                          </a:solidFill>
                          <a:effectLst/>
                        </a:rPr>
                        <a:t>18 (53.0%)</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tabLst>
                          <a:tab pos="5731510" algn="r"/>
                        </a:tabLst>
                      </a:pPr>
                      <a:r>
                        <a:rPr lang="es-ES" sz="1400" dirty="0">
                          <a:solidFill>
                            <a:schemeClr val="tx1"/>
                          </a:solidFill>
                          <a:effectLst/>
                        </a:rPr>
                        <a:t>2 (5.9%)</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tabLst>
                          <a:tab pos="5731510" algn="r"/>
                        </a:tabLst>
                      </a:pPr>
                      <a:r>
                        <a:rPr lang="es-ES" sz="1400" dirty="0">
                          <a:solidFill>
                            <a:schemeClr val="tx1"/>
                          </a:solidFill>
                          <a:effectLst/>
                        </a:rPr>
                        <a:t>3 (8.8%)</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tabLst>
                          <a:tab pos="5731510" algn="r"/>
                        </a:tabLst>
                      </a:pPr>
                      <a:r>
                        <a:rPr lang="es-ES" sz="1400" dirty="0">
                          <a:solidFill>
                            <a:schemeClr val="tx1"/>
                          </a:solidFill>
                          <a:effectLst/>
                        </a:rPr>
                        <a:t>5 (14.7%)</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tabLst>
                          <a:tab pos="5731510" algn="r"/>
                        </a:tabLst>
                      </a:pPr>
                      <a:r>
                        <a:rPr lang="es-ES" sz="1400" dirty="0">
                          <a:solidFill>
                            <a:schemeClr val="tx1"/>
                          </a:solidFill>
                          <a:effectLst/>
                        </a:rPr>
                        <a:t>6 (17.6%)</a:t>
                      </a:r>
                      <a:endParaRPr lang="es-D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47731300"/>
                  </a:ext>
                </a:extLst>
              </a:tr>
            </a:tbl>
          </a:graphicData>
        </a:graphic>
      </p:graphicFrame>
    </p:spTree>
    <p:extLst>
      <p:ext uri="{BB962C8B-B14F-4D97-AF65-F5344CB8AC3E}">
        <p14:creationId xmlns:p14="http://schemas.microsoft.com/office/powerpoint/2010/main" val="4282489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A763C87-3A1E-4969-9907-35CB40569C5E}"/>
              </a:ext>
            </a:extLst>
          </p:cNvPr>
          <p:cNvSpPr txBox="1"/>
          <p:nvPr/>
        </p:nvSpPr>
        <p:spPr>
          <a:xfrm>
            <a:off x="740229" y="359619"/>
            <a:ext cx="8581324" cy="369332"/>
          </a:xfrm>
          <a:prstGeom prst="rect">
            <a:avLst/>
          </a:prstGeom>
          <a:solidFill>
            <a:srgbClr val="002060"/>
          </a:solidFill>
        </p:spPr>
        <p:txBody>
          <a:bodyPr wrap="square">
            <a:spAutoFit/>
          </a:bodyPr>
          <a:lstStyle/>
          <a:p>
            <a:pPr algn="just"/>
            <a:r>
              <a:rPr lang="es-ES" sz="1800" b="1" dirty="0">
                <a:solidFill>
                  <a:schemeClr val="bg1"/>
                </a:solidFill>
                <a:effectLst/>
                <a:latin typeface="Arial" panose="020B0604020202020204" pitchFamily="34" charset="0"/>
                <a:ea typeface="Times New Roman" panose="02020603050405020304" pitchFamily="18" charset="0"/>
              </a:rPr>
              <a:t>Días y horarios de servicio</a:t>
            </a:r>
            <a:endParaRPr lang="es-DO" sz="1800" dirty="0">
              <a:solidFill>
                <a:schemeClr val="bg1"/>
              </a:solidFill>
              <a:effectLst/>
              <a:latin typeface="Times New Roman" panose="02020603050405020304" pitchFamily="18" charset="0"/>
              <a:ea typeface="Times New Roman" panose="02020603050405020304" pitchFamily="18" charset="0"/>
            </a:endParaRPr>
          </a:p>
        </p:txBody>
      </p:sp>
      <p:sp>
        <p:nvSpPr>
          <p:cNvPr id="5" name="CuadroTexto 4">
            <a:extLst>
              <a:ext uri="{FF2B5EF4-FFF2-40B4-BE49-F238E27FC236}">
                <a16:creationId xmlns:a16="http://schemas.microsoft.com/office/drawing/2014/main" id="{7EED9A2C-0A60-4390-CF6C-8759819DF2EA}"/>
              </a:ext>
            </a:extLst>
          </p:cNvPr>
          <p:cNvSpPr txBox="1"/>
          <p:nvPr/>
        </p:nvSpPr>
        <p:spPr>
          <a:xfrm>
            <a:off x="705394" y="1381840"/>
            <a:ext cx="10781211" cy="2593018"/>
          </a:xfrm>
          <a:prstGeom prst="rect">
            <a:avLst/>
          </a:prstGeom>
          <a:noFill/>
        </p:spPr>
        <p:txBody>
          <a:bodyPr wrap="square">
            <a:spAutoFit/>
          </a:bodyPr>
          <a:lstStyle/>
          <a:p>
            <a:pPr algn="just">
              <a:lnSpc>
                <a:spcPct val="115000"/>
              </a:lnSpc>
            </a:pPr>
            <a:r>
              <a:rPr lang="es-MX" sz="1800" b="1" dirty="0">
                <a:solidFill>
                  <a:srgbClr val="000000"/>
                </a:solidFill>
                <a:effectLst/>
                <a:latin typeface="Arial" panose="020B0604020202020204" pitchFamily="34" charset="0"/>
                <a:ea typeface="Times New Roman" panose="02020603050405020304" pitchFamily="18" charset="0"/>
              </a:rPr>
              <a:t>Algunos patrones generales son identificables respecto a los datos anteriores</a:t>
            </a:r>
            <a:r>
              <a:rPr lang="es-MX" b="1" dirty="0">
                <a:solidFill>
                  <a:srgbClr val="000000"/>
                </a:solidFill>
                <a:latin typeface="Arial" panose="020B0604020202020204" pitchFamily="34" charset="0"/>
                <a:ea typeface="Times New Roman" panose="02020603050405020304" pitchFamily="18" charset="0"/>
              </a:rPr>
              <a:t>:</a:t>
            </a:r>
            <a:endParaRPr lang="es-DO" sz="2000" b="1" dirty="0">
              <a:effectLst/>
              <a:latin typeface="Times New Roman" panose="02020603050405020304" pitchFamily="18" charset="0"/>
              <a:ea typeface="Times New Roman" panose="02020603050405020304" pitchFamily="18" charset="0"/>
            </a:endParaRPr>
          </a:p>
          <a:p>
            <a:pPr algn="just">
              <a:lnSpc>
                <a:spcPct val="50000"/>
              </a:lnSpc>
              <a:spcAft>
                <a:spcPts val="800"/>
              </a:spcAft>
            </a:pPr>
            <a:r>
              <a:rPr lang="es-E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s-E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Ninguna de las bibliotecas (ya sea pública o privada) ofrece servicios los domingos.</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50000"/>
              </a:lnSpc>
              <a:spcAft>
                <a:spcPts val="800"/>
              </a:spcAft>
            </a:pPr>
            <a:r>
              <a:rPr lang="es-ES" sz="1800" dirty="0">
                <a:effectLst/>
                <a:latin typeface="Arial" panose="020B0604020202020204" pitchFamily="34" charset="0"/>
                <a:ea typeface="Calibri" panose="020F0502020204030204" pitchFamily="34" charset="0"/>
                <a:cs typeface="Times New Roman" panose="02020603050405020304" pitchFamily="18" charset="0"/>
              </a:rPr>
              <a:t> </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s-E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Ninguna de bibliotecas estatales opera en horarios nocturnos (más tarde de las 6:00 p.m.). </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50000"/>
              </a:lnSpc>
              <a:spcAft>
                <a:spcPts val="800"/>
              </a:spcAft>
            </a:pPr>
            <a:r>
              <a:rPr lang="es-ES" sz="1800" dirty="0">
                <a:effectLst/>
                <a:latin typeface="Arial" panose="020B0604020202020204" pitchFamily="34" charset="0"/>
                <a:ea typeface="Calibri" panose="020F0502020204030204" pitchFamily="34" charset="0"/>
                <a:cs typeface="Times New Roman" panose="02020603050405020304" pitchFamily="18" charset="0"/>
              </a:rPr>
              <a:t> </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pPr marL="90170" indent="-90170" algn="just">
              <a:lnSpc>
                <a:spcPct val="115000"/>
              </a:lnSpc>
              <a:spcAft>
                <a:spcPts val="800"/>
              </a:spcAft>
            </a:pPr>
            <a:r>
              <a:rPr lang="es-E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Algunas de las bibliotecas públicas ofrece sus servicios los sábados, pero con horarios más limitados que los que tienen de lunes a viernes. El cierre de las bibliotecas los sábados es más temprano. </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5979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E52D86A-9EC4-443B-AE04-0FEE1D53FE01}"/>
              </a:ext>
            </a:extLst>
          </p:cNvPr>
          <p:cNvSpPr txBox="1"/>
          <p:nvPr/>
        </p:nvSpPr>
        <p:spPr>
          <a:xfrm>
            <a:off x="464457" y="467863"/>
            <a:ext cx="10856686" cy="369332"/>
          </a:xfrm>
          <a:prstGeom prst="rect">
            <a:avLst/>
          </a:prstGeom>
          <a:solidFill>
            <a:srgbClr val="002060"/>
          </a:solidFill>
        </p:spPr>
        <p:txBody>
          <a:bodyPr wrap="square">
            <a:spAutoFit/>
          </a:bodyPr>
          <a:lstStyle/>
          <a:p>
            <a:pPr marL="270510" indent="-270510" algn="just">
              <a:tabLst>
                <a:tab pos="1477010" algn="l"/>
              </a:tabLst>
            </a:pPr>
            <a:r>
              <a:rPr lang="es-ES" sz="1800" b="1" dirty="0">
                <a:solidFill>
                  <a:schemeClr val="bg1"/>
                </a:solidFill>
                <a:effectLst/>
                <a:latin typeface="Arial" panose="020B0604020202020204" pitchFamily="34" charset="0"/>
                <a:ea typeface="Times New Roman" panose="02020603050405020304" pitchFamily="18" charset="0"/>
              </a:rPr>
              <a:t>Contraste con Mecanismos de Participación Regionales e Internacionales.</a:t>
            </a:r>
            <a:endParaRPr lang="es-DO" sz="2000" dirty="0">
              <a:solidFill>
                <a:schemeClr val="bg1"/>
              </a:solidFill>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C6A1D1A3-0192-4762-A3A4-FED5203699E7}"/>
              </a:ext>
            </a:extLst>
          </p:cNvPr>
          <p:cNvSpPr txBox="1"/>
          <p:nvPr/>
        </p:nvSpPr>
        <p:spPr>
          <a:xfrm>
            <a:off x="275771" y="1142547"/>
            <a:ext cx="11640457" cy="5488682"/>
          </a:xfrm>
          <a:prstGeom prst="rect">
            <a:avLst/>
          </a:prstGeom>
          <a:noFill/>
        </p:spPr>
        <p:txBody>
          <a:bodyPr wrap="square">
            <a:spAutoFit/>
          </a:bodyPr>
          <a:lstStyle/>
          <a:p>
            <a:pPr algn="just"/>
            <a:r>
              <a:rPr lang="es-ES" sz="1600" dirty="0">
                <a:solidFill>
                  <a:srgbClr val="000000"/>
                </a:solidFill>
                <a:effectLst/>
                <a:latin typeface="Arial" panose="020B0604020202020204" pitchFamily="34" charset="0"/>
                <a:ea typeface="Times New Roman" panose="02020603050405020304" pitchFamily="18" charset="0"/>
              </a:rPr>
              <a:t>En general, las instancias </a:t>
            </a:r>
            <a:r>
              <a:rPr lang="es-ES" sz="1600" u="sng" dirty="0">
                <a:solidFill>
                  <a:srgbClr val="000000"/>
                </a:solidFill>
                <a:effectLst/>
                <a:latin typeface="Arial" panose="020B0604020202020204" pitchFamily="34" charset="0"/>
                <a:ea typeface="Times New Roman" panose="02020603050405020304" pitchFamily="18" charset="0"/>
              </a:rPr>
              <a:t>gubernamentales</a:t>
            </a:r>
            <a:r>
              <a:rPr lang="es-ES" sz="1600" dirty="0">
                <a:solidFill>
                  <a:srgbClr val="000000"/>
                </a:solidFill>
                <a:effectLst/>
                <a:latin typeface="Arial" panose="020B0604020202020204" pitchFamily="34" charset="0"/>
                <a:ea typeface="Times New Roman" panose="02020603050405020304" pitchFamily="18" charset="0"/>
              </a:rPr>
              <a:t> que tienen bibliotecas son las siguientes (en orden descendente según frecuencia):</a:t>
            </a:r>
            <a:endParaRPr lang="es-DO" sz="1600" dirty="0">
              <a:effectLst/>
              <a:latin typeface="Times New Roman" panose="02020603050405020304" pitchFamily="18" charset="0"/>
              <a:ea typeface="Times New Roman" panose="02020603050405020304" pitchFamily="18" charset="0"/>
            </a:endParaRPr>
          </a:p>
          <a:p>
            <a:pPr algn="just"/>
            <a:r>
              <a:rPr lang="es-ES" sz="1600" dirty="0">
                <a:effectLst/>
                <a:latin typeface="Arial" panose="020B0604020202020204" pitchFamily="34" charset="0"/>
                <a:ea typeface="Times New Roman" panose="02020603050405020304" pitchFamily="18" charset="0"/>
              </a:rPr>
              <a:t> </a:t>
            </a:r>
            <a:endParaRPr lang="es-DO" sz="1600" dirty="0">
              <a:effectLst/>
              <a:latin typeface="Times New Roman" panose="02020603050405020304" pitchFamily="18" charset="0"/>
              <a:ea typeface="Times New Roman" panose="02020603050405020304" pitchFamily="18" charset="0"/>
            </a:endParaRPr>
          </a:p>
          <a:p>
            <a:pPr marL="285750" lvl="0" indent="-285750" algn="just">
              <a:lnSpc>
                <a:spcPct val="115000"/>
              </a:lnSpc>
              <a:buFont typeface="Arial" panose="020B0604020202020204" pitchFamily="34" charset="0"/>
              <a:buChar char="•"/>
            </a:pPr>
            <a:r>
              <a:rPr lang="es-ES" sz="1600" dirty="0">
                <a:solidFill>
                  <a:srgbClr val="000000"/>
                </a:solidFill>
                <a:effectLst/>
                <a:latin typeface="Arial" panose="020B0604020202020204" pitchFamily="34" charset="0"/>
                <a:ea typeface="Times New Roman" panose="02020603050405020304" pitchFamily="18" charset="0"/>
              </a:rPr>
              <a:t>En primer lugar: Alcaldías y Juntas del Distritos Municipales</a:t>
            </a:r>
            <a:endParaRPr lang="es-DO" sz="1600" dirty="0">
              <a:effectLst/>
              <a:latin typeface="Times New Roman" panose="02020603050405020304" pitchFamily="18" charset="0"/>
              <a:ea typeface="Times New Roman" panose="02020603050405020304" pitchFamily="18" charset="0"/>
            </a:endParaRPr>
          </a:p>
          <a:p>
            <a:pPr algn="just">
              <a:lnSpc>
                <a:spcPct val="50000"/>
              </a:lnSpc>
            </a:pPr>
            <a:r>
              <a:rPr lang="es-ES" sz="1600" dirty="0">
                <a:effectLst/>
                <a:latin typeface="Arial" panose="020B0604020202020204" pitchFamily="34" charset="0"/>
                <a:ea typeface="Times New Roman" panose="02020603050405020304" pitchFamily="18" charset="0"/>
              </a:rPr>
              <a:t> </a:t>
            </a:r>
            <a:endParaRPr lang="es-DO" sz="1600" dirty="0">
              <a:effectLst/>
              <a:latin typeface="Times New Roman" panose="02020603050405020304" pitchFamily="18" charset="0"/>
              <a:ea typeface="Times New Roman" panose="02020603050405020304" pitchFamily="18" charset="0"/>
            </a:endParaRPr>
          </a:p>
          <a:p>
            <a:pPr marL="285750" lvl="0" indent="-285750" algn="just">
              <a:lnSpc>
                <a:spcPct val="115000"/>
              </a:lnSpc>
              <a:buFont typeface="Arial" panose="020B0604020202020204" pitchFamily="34" charset="0"/>
              <a:buChar char="•"/>
            </a:pPr>
            <a:r>
              <a:rPr lang="es-ES" sz="1600" dirty="0">
                <a:solidFill>
                  <a:srgbClr val="000000"/>
                </a:solidFill>
                <a:effectLst/>
                <a:latin typeface="Arial" panose="020B0604020202020204" pitchFamily="34" charset="0"/>
                <a:ea typeface="Times New Roman" panose="02020603050405020304" pitchFamily="18" charset="0"/>
              </a:rPr>
              <a:t>En segundo lugar: Centros Tecnológicos Comunitarios, </a:t>
            </a:r>
            <a:r>
              <a:rPr lang="es-DO" sz="1600" i="1" dirty="0">
                <a:solidFill>
                  <a:srgbClr val="000000"/>
                </a:solidFill>
                <a:effectLst/>
                <a:latin typeface="Arial" panose="020B0604020202020204" pitchFamily="34" charset="0"/>
                <a:ea typeface="Times New Roman" panose="02020603050405020304" pitchFamily="18" charset="0"/>
              </a:rPr>
              <a:t>Ministerio de Cultura, </a:t>
            </a:r>
            <a:r>
              <a:rPr lang="es-ES" sz="1600" i="1" dirty="0">
                <a:solidFill>
                  <a:srgbClr val="000000"/>
                </a:solidFill>
                <a:effectLst/>
                <a:latin typeface="Arial" panose="020B0604020202020204" pitchFamily="34" charset="0"/>
                <a:ea typeface="Times New Roman" panose="02020603050405020304" pitchFamily="18" charset="0"/>
              </a:rPr>
              <a:t>Ministerio de Educación, Biblioteca Nacional Pedro Henríquez Ureña</a:t>
            </a:r>
            <a:endParaRPr lang="es-DO" sz="1600" dirty="0">
              <a:effectLst/>
              <a:latin typeface="Times New Roman" panose="02020603050405020304" pitchFamily="18" charset="0"/>
              <a:ea typeface="Times New Roman" panose="02020603050405020304" pitchFamily="18" charset="0"/>
            </a:endParaRPr>
          </a:p>
          <a:p>
            <a:pPr marL="285750" indent="-285750" algn="just">
              <a:lnSpc>
                <a:spcPct val="50000"/>
              </a:lnSpc>
              <a:buFont typeface="Arial" panose="020B0604020202020204" pitchFamily="34" charset="0"/>
              <a:buChar char="•"/>
            </a:pPr>
            <a:r>
              <a:rPr lang="es-ES" sz="1600" dirty="0">
                <a:effectLst/>
                <a:latin typeface="Arial" panose="020B0604020202020204" pitchFamily="34" charset="0"/>
                <a:ea typeface="Times New Roman" panose="02020603050405020304" pitchFamily="18" charset="0"/>
              </a:rPr>
              <a:t> </a:t>
            </a:r>
            <a:endParaRPr lang="es-DO" sz="1600" dirty="0">
              <a:effectLst/>
              <a:latin typeface="Times New Roman" panose="02020603050405020304" pitchFamily="18" charset="0"/>
              <a:ea typeface="Times New Roman" panose="02020603050405020304" pitchFamily="18" charset="0"/>
            </a:endParaRPr>
          </a:p>
          <a:p>
            <a:pPr marL="285750" lvl="0" indent="-285750" algn="just">
              <a:lnSpc>
                <a:spcPct val="115000"/>
              </a:lnSpc>
              <a:spcAft>
                <a:spcPts val="800"/>
              </a:spcAft>
              <a:buFont typeface="Arial" panose="020B0604020202020204" pitchFamily="34" charset="0"/>
              <a:buChar char="•"/>
            </a:pPr>
            <a:r>
              <a:rPr lang="es-ES" sz="1600" dirty="0">
                <a:effectLst/>
                <a:latin typeface="Arial" panose="020B0604020202020204" pitchFamily="34" charset="0"/>
                <a:ea typeface="Calibri" panose="020F0502020204030204" pitchFamily="34" charset="0"/>
                <a:cs typeface="Times New Roman" panose="02020603050405020304" pitchFamily="18" charset="0"/>
              </a:rPr>
              <a:t>En tercer lugar: </a:t>
            </a:r>
            <a:r>
              <a:rPr lang="es-DO" sz="1600" dirty="0">
                <a:effectLst/>
                <a:latin typeface="Arial" panose="020B0604020202020204" pitchFamily="34" charset="0"/>
                <a:ea typeface="Calibri" panose="020F0502020204030204" pitchFamily="34" charset="0"/>
                <a:cs typeface="Times New Roman" panose="02020603050405020304" pitchFamily="18" charset="0"/>
              </a:rPr>
              <a:t>Archivo General de la Nación (AGN), Banco Central, BANRESERVAS, </a:t>
            </a:r>
            <a:r>
              <a:rPr lang="es-ES" sz="1600" dirty="0">
                <a:effectLst/>
                <a:latin typeface="Arial" panose="020B0604020202020204" pitchFamily="34" charset="0"/>
                <a:ea typeface="Calibri" panose="020F0502020204030204" pitchFamily="34" charset="0"/>
                <a:cs typeface="Times New Roman" panose="02020603050405020304" pitchFamily="18" charset="0"/>
              </a:rPr>
              <a:t>Casa de la Cultura, Centro de Corrección y Rehabilitación, </a:t>
            </a:r>
            <a:r>
              <a:rPr lang="es-DO" sz="1600" dirty="0">
                <a:effectLst/>
                <a:latin typeface="Arial" panose="020B0604020202020204" pitchFamily="34" charset="0"/>
                <a:ea typeface="Calibri" panose="020F0502020204030204" pitchFamily="34" charset="0"/>
                <a:cs typeface="Times New Roman" panose="02020603050405020304" pitchFamily="18" charset="0"/>
              </a:rPr>
              <a:t>Cruz Roja, </a:t>
            </a:r>
            <a:r>
              <a:rPr lang="es-ES" sz="1600" dirty="0">
                <a:effectLst/>
                <a:latin typeface="Arial" panose="020B0604020202020204" pitchFamily="34" charset="0"/>
                <a:ea typeface="Calibri" panose="020F0502020204030204" pitchFamily="34" charset="0"/>
                <a:cs typeface="Times New Roman" panose="02020603050405020304" pitchFamily="18" charset="0"/>
              </a:rPr>
              <a:t>Despacho de la Primera Dama, gobernación SD, </a:t>
            </a:r>
            <a:r>
              <a:rPr lang="es-DO" sz="1600" dirty="0">
                <a:effectLst/>
                <a:latin typeface="Arial" panose="020B0604020202020204" pitchFamily="34" charset="0"/>
                <a:ea typeface="Calibri" panose="020F0502020204030204" pitchFamily="34" charset="0"/>
                <a:cs typeface="Times New Roman" panose="02020603050405020304" pitchFamily="18" charset="0"/>
              </a:rPr>
              <a:t>INAPRE, Instituto Tecnológico de Las Américas (ITLA), Instituto de Formación Docente Salomé Ureña (</a:t>
            </a:r>
            <a:r>
              <a:rPr lang="es-MX" sz="1600" dirty="0">
                <a:effectLst/>
                <a:latin typeface="Arial" panose="020B0604020202020204" pitchFamily="34" charset="0"/>
                <a:ea typeface="Times New Roman" panose="02020603050405020304" pitchFamily="18" charset="0"/>
                <a:cs typeface="Times New Roman" panose="02020603050405020304" pitchFamily="18" charset="0"/>
              </a:rPr>
              <a:t>ISFODOSU), </a:t>
            </a:r>
            <a:r>
              <a:rPr lang="es-ES" sz="1600" dirty="0">
                <a:effectLst/>
                <a:latin typeface="Arial" panose="020B0604020202020204" pitchFamily="34" charset="0"/>
                <a:ea typeface="Calibri" panose="020F0502020204030204" pitchFamily="34" charset="0"/>
                <a:cs typeface="Times New Roman" panose="02020603050405020304" pitchFamily="18" charset="0"/>
              </a:rPr>
              <a:t>La Isleta, </a:t>
            </a:r>
            <a:r>
              <a:rPr lang="es-DO" sz="1600" dirty="0">
                <a:effectLst/>
                <a:latin typeface="Arial" panose="020B0604020202020204" pitchFamily="34" charset="0"/>
                <a:ea typeface="Calibri" panose="020F0502020204030204" pitchFamily="34" charset="0"/>
                <a:cs typeface="Times New Roman" panose="02020603050405020304" pitchFamily="18" charset="0"/>
              </a:rPr>
              <a:t>Museo de las Casas Reales, </a:t>
            </a:r>
            <a:r>
              <a:rPr lang="es-MX" sz="1600" dirty="0">
                <a:effectLst/>
                <a:latin typeface="Arial" panose="020B0604020202020204" pitchFamily="34" charset="0"/>
                <a:ea typeface="Calibri" panose="020F0502020204030204" pitchFamily="34" charset="0"/>
                <a:cs typeface="Times New Roman" panose="02020603050405020304" pitchFamily="18" charset="0"/>
              </a:rPr>
              <a:t>Museo Natural de Historia, </a:t>
            </a:r>
            <a:r>
              <a:rPr lang="es-MX" sz="1600" dirty="0">
                <a:effectLst/>
                <a:latin typeface="Arial" panose="020B0604020202020204" pitchFamily="34" charset="0"/>
                <a:ea typeface="Times New Roman" panose="02020603050405020304" pitchFamily="18" charset="0"/>
                <a:cs typeface="Times New Roman" panose="02020603050405020304" pitchFamily="18" charset="0"/>
              </a:rPr>
              <a:t>Palacio de Justicia, </a:t>
            </a:r>
            <a:r>
              <a:rPr lang="es-DO" sz="1600" dirty="0">
                <a:effectLst/>
                <a:latin typeface="Arial" panose="020B0604020202020204" pitchFamily="34" charset="0"/>
                <a:ea typeface="Calibri" panose="020F0502020204030204" pitchFamily="34" charset="0"/>
                <a:cs typeface="Times New Roman" panose="02020603050405020304" pitchFamily="18" charset="0"/>
              </a:rPr>
              <a:t>Universidad Autónoma de Santo Domingo (UASD), Vicepresidencia de la República.</a:t>
            </a:r>
            <a:endParaRPr lang="es-DO"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s-ES" sz="1600" dirty="0">
                <a:effectLst/>
                <a:latin typeface="Arial" panose="020B0604020202020204" pitchFamily="34" charset="0"/>
                <a:ea typeface="Times New Roman" panose="02020603050405020304" pitchFamily="18" charset="0"/>
              </a:rPr>
              <a:t> </a:t>
            </a:r>
            <a:endParaRPr lang="es-DO" sz="1600" dirty="0">
              <a:effectLst/>
              <a:latin typeface="Times New Roman" panose="02020603050405020304" pitchFamily="18" charset="0"/>
              <a:ea typeface="Times New Roman" panose="02020603050405020304" pitchFamily="18" charset="0"/>
            </a:endParaRPr>
          </a:p>
          <a:p>
            <a:pPr algn="just">
              <a:lnSpc>
                <a:spcPct val="115000"/>
              </a:lnSpc>
            </a:pPr>
            <a:r>
              <a:rPr lang="es-ES" sz="1600" dirty="0">
                <a:solidFill>
                  <a:srgbClr val="000000"/>
                </a:solidFill>
                <a:effectLst/>
                <a:latin typeface="Arial" panose="020B0604020202020204" pitchFamily="34" charset="0"/>
                <a:ea typeface="Times New Roman" panose="02020603050405020304" pitchFamily="18" charset="0"/>
              </a:rPr>
              <a:t>Las instancias </a:t>
            </a:r>
            <a:r>
              <a:rPr lang="es-ES" sz="1600" u="sng" dirty="0">
                <a:solidFill>
                  <a:srgbClr val="000000"/>
                </a:solidFill>
                <a:effectLst/>
                <a:latin typeface="Arial" panose="020B0604020202020204" pitchFamily="34" charset="0"/>
                <a:ea typeface="Times New Roman" panose="02020603050405020304" pitchFamily="18" charset="0"/>
              </a:rPr>
              <a:t>privadas</a:t>
            </a:r>
            <a:r>
              <a:rPr lang="es-ES" sz="1600" dirty="0">
                <a:solidFill>
                  <a:srgbClr val="000000"/>
                </a:solidFill>
                <a:effectLst/>
                <a:latin typeface="Arial" panose="020B0604020202020204" pitchFamily="34" charset="0"/>
                <a:ea typeface="Times New Roman" panose="02020603050405020304" pitchFamily="18" charset="0"/>
              </a:rPr>
              <a:t> que tienen bibliotecas son las siguientes (en orden descendente según frecuencia):</a:t>
            </a:r>
            <a:endParaRPr lang="es-DO" sz="1600" dirty="0">
              <a:effectLst/>
              <a:latin typeface="Times New Roman" panose="02020603050405020304" pitchFamily="18" charset="0"/>
              <a:ea typeface="Times New Roman" panose="02020603050405020304" pitchFamily="18" charset="0"/>
            </a:endParaRPr>
          </a:p>
          <a:p>
            <a:pPr algn="just">
              <a:lnSpc>
                <a:spcPct val="50000"/>
              </a:lnSpc>
            </a:pPr>
            <a:r>
              <a:rPr lang="es-ES" sz="1600" dirty="0">
                <a:effectLst/>
                <a:latin typeface="Arial" panose="020B0604020202020204" pitchFamily="34" charset="0"/>
                <a:ea typeface="Times New Roman" panose="02020603050405020304" pitchFamily="18" charset="0"/>
              </a:rPr>
              <a:t> </a:t>
            </a:r>
            <a:endParaRPr lang="es-DO" sz="1600" dirty="0">
              <a:effectLst/>
              <a:latin typeface="Times New Roman" panose="02020603050405020304" pitchFamily="18" charset="0"/>
              <a:ea typeface="Times New Roman" panose="02020603050405020304" pitchFamily="18" charset="0"/>
            </a:endParaRPr>
          </a:p>
          <a:p>
            <a:pPr marL="285750" lvl="0" indent="-285750" algn="just">
              <a:buFont typeface="Wingdings" panose="05000000000000000000" pitchFamily="2" charset="2"/>
              <a:buChar char="§"/>
            </a:pPr>
            <a:r>
              <a:rPr lang="es-ES" sz="1600" dirty="0">
                <a:solidFill>
                  <a:srgbClr val="000000"/>
                </a:solidFill>
                <a:effectLst/>
                <a:latin typeface="Arial" panose="020B0604020202020204" pitchFamily="34" charset="0"/>
                <a:ea typeface="Times New Roman" panose="02020603050405020304" pitchFamily="18" charset="0"/>
              </a:rPr>
              <a:t>En primer lugar: fundaciones, centros culturales y comunitarios y clubes</a:t>
            </a:r>
            <a:endParaRPr lang="es-DO" sz="1600" dirty="0">
              <a:effectLst/>
              <a:latin typeface="Times New Roman" panose="02020603050405020304" pitchFamily="18" charset="0"/>
              <a:ea typeface="Times New Roman" panose="02020603050405020304" pitchFamily="18" charset="0"/>
            </a:endParaRPr>
          </a:p>
          <a:p>
            <a:pPr marL="90170" algn="just">
              <a:lnSpc>
                <a:spcPct val="50000"/>
              </a:lnSpc>
            </a:pPr>
            <a:r>
              <a:rPr lang="es-ES" sz="1600" dirty="0">
                <a:effectLst/>
                <a:latin typeface="Arial" panose="020B0604020202020204" pitchFamily="34" charset="0"/>
                <a:ea typeface="Times New Roman" panose="02020603050405020304" pitchFamily="18" charset="0"/>
              </a:rPr>
              <a:t> </a:t>
            </a:r>
            <a:endParaRPr lang="es-DO" sz="1600" dirty="0">
              <a:effectLst/>
              <a:latin typeface="Times New Roman" panose="02020603050405020304" pitchFamily="18" charset="0"/>
              <a:ea typeface="Times New Roman" panose="02020603050405020304" pitchFamily="18" charset="0"/>
            </a:endParaRPr>
          </a:p>
          <a:p>
            <a:pPr marL="285750" lvl="0" indent="-285750" algn="just">
              <a:buFont typeface="Wingdings" panose="05000000000000000000" pitchFamily="2" charset="2"/>
              <a:buChar char="§"/>
            </a:pPr>
            <a:r>
              <a:rPr lang="es-ES" sz="1600" dirty="0">
                <a:solidFill>
                  <a:srgbClr val="000000"/>
                </a:solidFill>
                <a:effectLst/>
                <a:latin typeface="Arial" panose="020B0604020202020204" pitchFamily="34" charset="0"/>
                <a:ea typeface="Times New Roman" panose="02020603050405020304" pitchFamily="18" charset="0"/>
              </a:rPr>
              <a:t>En segundo lugar: universidades y academias</a:t>
            </a:r>
            <a:endParaRPr lang="es-DO" sz="1600" dirty="0">
              <a:effectLst/>
              <a:latin typeface="Times New Roman" panose="02020603050405020304" pitchFamily="18" charset="0"/>
              <a:ea typeface="Times New Roman" panose="02020603050405020304" pitchFamily="18" charset="0"/>
            </a:endParaRPr>
          </a:p>
          <a:p>
            <a:pPr marL="180340" algn="just">
              <a:lnSpc>
                <a:spcPct val="50000"/>
              </a:lnSpc>
            </a:pPr>
            <a:r>
              <a:rPr lang="es-ES" sz="1600" b="1" dirty="0">
                <a:effectLst/>
                <a:latin typeface="Arial" panose="020B0604020202020204" pitchFamily="34" charset="0"/>
                <a:ea typeface="Times New Roman" panose="02020603050405020304" pitchFamily="18" charset="0"/>
              </a:rPr>
              <a:t> </a:t>
            </a:r>
            <a:endParaRPr lang="es-DO" sz="1600" dirty="0">
              <a:effectLst/>
              <a:latin typeface="Times New Roman" panose="02020603050405020304" pitchFamily="18" charset="0"/>
              <a:ea typeface="Times New Roman" panose="02020603050405020304" pitchFamily="18" charset="0"/>
            </a:endParaRPr>
          </a:p>
          <a:p>
            <a:pPr marL="285750" lvl="0" indent="-285750" algn="just">
              <a:buFont typeface="Wingdings" panose="05000000000000000000" pitchFamily="2" charset="2"/>
              <a:buChar char="§"/>
              <a:tabLst>
                <a:tab pos="180340" algn="l"/>
              </a:tabLst>
            </a:pPr>
            <a:r>
              <a:rPr lang="es-ES" sz="1600" dirty="0">
                <a:solidFill>
                  <a:srgbClr val="000000"/>
                </a:solidFill>
                <a:effectLst/>
                <a:latin typeface="Arial" panose="020B0604020202020204" pitchFamily="34" charset="0"/>
                <a:ea typeface="Times New Roman" panose="02020603050405020304" pitchFamily="18" charset="0"/>
              </a:rPr>
              <a:t>En tercer lugar: iniciativas particulares personales, iglesias (mayoría católica)</a:t>
            </a:r>
            <a:endParaRPr lang="es-DO" sz="1600" dirty="0">
              <a:effectLst/>
              <a:latin typeface="Times New Roman" panose="02020603050405020304" pitchFamily="18" charset="0"/>
              <a:ea typeface="Times New Roman" panose="02020603050405020304" pitchFamily="18" charset="0"/>
            </a:endParaRPr>
          </a:p>
          <a:p>
            <a:pPr marL="90170" algn="just">
              <a:lnSpc>
                <a:spcPct val="50000"/>
              </a:lnSpc>
              <a:tabLst>
                <a:tab pos="180340" algn="l"/>
              </a:tabLst>
            </a:pPr>
            <a:r>
              <a:rPr lang="es-ES" sz="1600" dirty="0">
                <a:effectLst/>
                <a:latin typeface="Arial" panose="020B0604020202020204" pitchFamily="34" charset="0"/>
                <a:ea typeface="Times New Roman" panose="02020603050405020304" pitchFamily="18" charset="0"/>
              </a:rPr>
              <a:t> </a:t>
            </a:r>
            <a:endParaRPr lang="es-DO" sz="1600" dirty="0">
              <a:effectLst/>
              <a:latin typeface="Times New Roman" panose="02020603050405020304" pitchFamily="18" charset="0"/>
              <a:ea typeface="Times New Roman" panose="02020603050405020304" pitchFamily="18" charset="0"/>
            </a:endParaRPr>
          </a:p>
          <a:p>
            <a:pPr marL="285750" lvl="0" indent="-285750" algn="just">
              <a:buFont typeface="Wingdings" panose="05000000000000000000" pitchFamily="2" charset="2"/>
              <a:buChar char="§"/>
              <a:tabLst>
                <a:tab pos="180340" algn="l"/>
              </a:tabLst>
            </a:pPr>
            <a:r>
              <a:rPr lang="es-ES" sz="1600" dirty="0">
                <a:solidFill>
                  <a:srgbClr val="000000"/>
                </a:solidFill>
                <a:effectLst/>
                <a:latin typeface="Arial" panose="020B0604020202020204" pitchFamily="34" charset="0"/>
                <a:ea typeface="Times New Roman" panose="02020603050405020304" pitchFamily="18" charset="0"/>
              </a:rPr>
              <a:t>En cuarto lugar: entidades bancarias y patronatos</a:t>
            </a:r>
            <a:endParaRPr lang="es-DO" sz="1600" i="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87063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F6B83B57-8B60-DBB2-34AB-C2C9381E14EC}"/>
              </a:ext>
            </a:extLst>
          </p:cNvPr>
          <p:cNvSpPr txBox="1"/>
          <p:nvPr/>
        </p:nvSpPr>
        <p:spPr>
          <a:xfrm>
            <a:off x="350520" y="150614"/>
            <a:ext cx="5166360" cy="646331"/>
          </a:xfrm>
          <a:prstGeom prst="rect">
            <a:avLst/>
          </a:prstGeom>
          <a:noFill/>
        </p:spPr>
        <p:txBody>
          <a:bodyPr wrap="square">
            <a:spAutoFit/>
          </a:bodyPr>
          <a:lstStyle/>
          <a:p>
            <a:pPr algn="ctr"/>
            <a:r>
              <a:rPr lang="es-ES" sz="1800" b="1" dirty="0">
                <a:solidFill>
                  <a:schemeClr val="bg1"/>
                </a:solidFill>
                <a:effectLst/>
                <a:highlight>
                  <a:srgbClr val="040472"/>
                </a:highlight>
                <a:latin typeface="Arial" panose="020B0604020202020204" pitchFamily="34" charset="0"/>
                <a:ea typeface="Times New Roman" panose="02020603050405020304" pitchFamily="18" charset="0"/>
              </a:rPr>
              <a:t>SERVICIOS QUE DEBEN OFRECER</a:t>
            </a:r>
          </a:p>
          <a:p>
            <a:pPr algn="ctr"/>
            <a:r>
              <a:rPr lang="es-ES" b="1" dirty="0">
                <a:solidFill>
                  <a:schemeClr val="bg1"/>
                </a:solidFill>
                <a:highlight>
                  <a:srgbClr val="040472"/>
                </a:highlight>
                <a:latin typeface="Arial" panose="020B0604020202020204" pitchFamily="34" charset="0"/>
                <a:ea typeface="Times New Roman" panose="02020603050405020304" pitchFamily="18" charset="0"/>
              </a:rPr>
              <a:t>L</a:t>
            </a:r>
            <a:r>
              <a:rPr lang="es-ES" sz="1800" b="1" dirty="0">
                <a:solidFill>
                  <a:schemeClr val="bg1"/>
                </a:solidFill>
                <a:effectLst/>
                <a:highlight>
                  <a:srgbClr val="040472"/>
                </a:highlight>
                <a:latin typeface="Arial" panose="020B0604020202020204" pitchFamily="34" charset="0"/>
                <a:ea typeface="Times New Roman" panose="02020603050405020304" pitchFamily="18" charset="0"/>
              </a:rPr>
              <a:t>AS BIBLIOTECAS</a:t>
            </a:r>
            <a:endParaRPr lang="es-DO" sz="2000" dirty="0">
              <a:solidFill>
                <a:schemeClr val="bg1"/>
              </a:solidFill>
              <a:effectLst/>
              <a:highlight>
                <a:srgbClr val="040472"/>
              </a:highlight>
              <a:latin typeface="Times New Roman" panose="02020603050405020304" pitchFamily="18" charset="0"/>
              <a:ea typeface="Times New Roman" panose="02020603050405020304" pitchFamily="18" charset="0"/>
            </a:endParaRPr>
          </a:p>
        </p:txBody>
      </p:sp>
      <p:sp>
        <p:nvSpPr>
          <p:cNvPr id="8" name="CuadroTexto 7">
            <a:extLst>
              <a:ext uri="{FF2B5EF4-FFF2-40B4-BE49-F238E27FC236}">
                <a16:creationId xmlns:a16="http://schemas.microsoft.com/office/drawing/2014/main" id="{91985704-5A8F-AFAA-6781-1306528A0A01}"/>
              </a:ext>
            </a:extLst>
          </p:cNvPr>
          <p:cNvSpPr txBox="1"/>
          <p:nvPr/>
        </p:nvSpPr>
        <p:spPr>
          <a:xfrm>
            <a:off x="548640" y="1013520"/>
            <a:ext cx="4968240" cy="5693866"/>
          </a:xfrm>
          <a:prstGeom prst="rect">
            <a:avLst/>
          </a:prstGeom>
          <a:noFill/>
        </p:spPr>
        <p:txBody>
          <a:bodyPr wrap="square">
            <a:spAutoFit/>
          </a:bodyPr>
          <a:lstStyle/>
          <a:p>
            <a:r>
              <a:rPr lang="es-ES" sz="2000" b="1" dirty="0">
                <a:effectLst/>
                <a:ea typeface="Calibri" panose="020F0502020204030204" pitchFamily="34" charset="0"/>
              </a:rPr>
              <a:t>“Directrices IFLA/UNESCO para el desarrollo del servicio de bibliotecas públicas”</a:t>
            </a:r>
          </a:p>
          <a:p>
            <a:endParaRPr lang="es-ES" dirty="0"/>
          </a:p>
          <a:p>
            <a:pPr marL="342900" lvl="0" indent="-342900">
              <a:buSzPts val="1000"/>
              <a:buFont typeface="Symbol" panose="05050102010706020507" pitchFamily="18" charset="2"/>
              <a:buChar char=""/>
              <a:tabLst>
                <a:tab pos="270510" algn="l"/>
              </a:tabLst>
            </a:pPr>
            <a:r>
              <a:rPr lang="es-ES" dirty="0">
                <a:effectLst/>
                <a:ea typeface="Calibri" panose="020F0502020204030204" pitchFamily="34" charset="0"/>
                <a:cs typeface="Times New Roman" panose="02020603050405020304" pitchFamily="18" charset="0"/>
              </a:rPr>
              <a:t>Dotación de libros y otros materiales </a:t>
            </a:r>
            <a:endParaRPr lang="es-DO" dirty="0">
              <a:effectLst/>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270510" algn="l"/>
              </a:tabLst>
            </a:pPr>
            <a:r>
              <a:rPr lang="en-GB" dirty="0">
                <a:effectLst/>
                <a:ea typeface="Times New Roman" panose="02020603050405020304" pitchFamily="18" charset="0"/>
                <a:cs typeface="Times New Roman" panose="02020603050405020304" pitchFamily="18" charset="0"/>
              </a:rPr>
              <a:t>Consulta </a:t>
            </a:r>
            <a:r>
              <a:rPr lang="en-GB" dirty="0" err="1">
                <a:effectLst/>
                <a:ea typeface="Times New Roman" panose="02020603050405020304" pitchFamily="18" charset="0"/>
                <a:cs typeface="Times New Roman" panose="02020603050405020304" pitchFamily="18" charset="0"/>
              </a:rPr>
              <a:t>en</a:t>
            </a:r>
            <a:r>
              <a:rPr lang="en-GB" dirty="0">
                <a:effectLst/>
                <a:ea typeface="Times New Roman" panose="02020603050405020304" pitchFamily="18" charset="0"/>
                <a:cs typeface="Times New Roman" panose="02020603050405020304" pitchFamily="18" charset="0"/>
              </a:rPr>
              <a:t> sala </a:t>
            </a:r>
            <a:endParaRPr lang="es-DO" dirty="0">
              <a:effectLst/>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270510" algn="l"/>
              </a:tabLst>
            </a:pPr>
            <a:r>
              <a:rPr lang="en-GB" dirty="0" err="1">
                <a:solidFill>
                  <a:srgbClr val="FF0000"/>
                </a:solidFill>
                <a:effectLst/>
                <a:ea typeface="Times New Roman" panose="02020603050405020304" pitchFamily="18" charset="0"/>
                <a:cs typeface="Times New Roman" panose="02020603050405020304" pitchFamily="18" charset="0"/>
              </a:rPr>
              <a:t>Préstamo</a:t>
            </a:r>
            <a:r>
              <a:rPr lang="en-GB" dirty="0">
                <a:solidFill>
                  <a:srgbClr val="FF0000"/>
                </a:solidFill>
                <a:effectLst/>
                <a:ea typeface="Times New Roman" panose="02020603050405020304" pitchFamily="18" charset="0"/>
                <a:cs typeface="Times New Roman" panose="02020603050405020304" pitchFamily="18" charset="0"/>
              </a:rPr>
              <a:t> a </a:t>
            </a:r>
            <a:r>
              <a:rPr lang="en-GB" dirty="0" err="1">
                <a:solidFill>
                  <a:srgbClr val="FF0000"/>
                </a:solidFill>
                <a:effectLst/>
                <a:ea typeface="Times New Roman" panose="02020603050405020304" pitchFamily="18" charset="0"/>
                <a:cs typeface="Times New Roman" panose="02020603050405020304" pitchFamily="18" charset="0"/>
              </a:rPr>
              <a:t>domicilio</a:t>
            </a:r>
            <a:endParaRPr lang="es-DO" dirty="0">
              <a:solidFill>
                <a:srgbClr val="FF0000"/>
              </a:solidFill>
              <a:effectLst/>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270510" algn="l"/>
              </a:tabLst>
            </a:pPr>
            <a:r>
              <a:rPr lang="es-ES" dirty="0">
                <a:effectLst/>
                <a:ea typeface="Times New Roman" panose="02020603050405020304" pitchFamily="18" charset="0"/>
                <a:cs typeface="Times New Roman" panose="02020603050405020304" pitchFamily="18" charset="0"/>
              </a:rPr>
              <a:t>Acceso a documentos en cualquier soporte</a:t>
            </a:r>
            <a:endParaRPr lang="es-DO" dirty="0">
              <a:effectLst/>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270510" algn="l"/>
              </a:tabLst>
            </a:pPr>
            <a:r>
              <a:rPr lang="en-GB" dirty="0" err="1">
                <a:effectLst/>
                <a:ea typeface="Times New Roman" panose="02020603050405020304" pitchFamily="18" charset="0"/>
                <a:cs typeface="Times New Roman" panose="02020603050405020304" pitchFamily="18" charset="0"/>
              </a:rPr>
              <a:t>Información</a:t>
            </a:r>
            <a:r>
              <a:rPr lang="en-GB" dirty="0">
                <a:effectLst/>
                <a:ea typeface="Times New Roman" panose="02020603050405020304" pitchFamily="18" charset="0"/>
                <a:cs typeface="Times New Roman" panose="02020603050405020304" pitchFamily="18" charset="0"/>
              </a:rPr>
              <a:t> general y </a:t>
            </a:r>
            <a:r>
              <a:rPr lang="en-GB" dirty="0" err="1">
                <a:effectLst/>
                <a:ea typeface="Times New Roman" panose="02020603050405020304" pitchFamily="18" charset="0"/>
                <a:cs typeface="Times New Roman" panose="02020603050405020304" pitchFamily="18" charset="0"/>
              </a:rPr>
              <a:t>bibliográfica</a:t>
            </a:r>
            <a:endParaRPr lang="es-DO" dirty="0">
              <a:effectLst/>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270510" algn="l"/>
              </a:tabLst>
            </a:pPr>
            <a:r>
              <a:rPr lang="en-GB" dirty="0" err="1">
                <a:effectLst/>
                <a:ea typeface="Times New Roman" panose="02020603050405020304" pitchFamily="18" charset="0"/>
                <a:cs typeface="Times New Roman" panose="02020603050405020304" pitchFamily="18" charset="0"/>
              </a:rPr>
              <a:t>Información</a:t>
            </a:r>
            <a:r>
              <a:rPr lang="en-GB" dirty="0">
                <a:effectLst/>
                <a:ea typeface="Times New Roman" panose="02020603050405020304" pitchFamily="18" charset="0"/>
                <a:cs typeface="Times New Roman" panose="02020603050405020304" pitchFamily="18" charset="0"/>
              </a:rPr>
              <a:t> local y </a:t>
            </a:r>
            <a:r>
              <a:rPr lang="en-GB" dirty="0" err="1">
                <a:effectLst/>
                <a:ea typeface="Times New Roman" panose="02020603050405020304" pitchFamily="18" charset="0"/>
                <a:cs typeface="Times New Roman" panose="02020603050405020304" pitchFamily="18" charset="0"/>
              </a:rPr>
              <a:t>comunitaria</a:t>
            </a:r>
            <a:endParaRPr lang="es-DO" dirty="0">
              <a:effectLst/>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270510" algn="l"/>
              </a:tabLst>
            </a:pPr>
            <a:r>
              <a:rPr lang="en-GB" dirty="0">
                <a:effectLst/>
                <a:ea typeface="Times New Roman" panose="02020603050405020304" pitchFamily="18" charset="0"/>
                <a:cs typeface="Times New Roman" panose="02020603050405020304" pitchFamily="18" charset="0"/>
              </a:rPr>
              <a:t>Consulta </a:t>
            </a:r>
            <a:r>
              <a:rPr lang="en-GB" dirty="0" err="1">
                <a:effectLst/>
                <a:ea typeface="Times New Roman" panose="02020603050405020304" pitchFamily="18" charset="0"/>
                <a:cs typeface="Times New Roman" panose="02020603050405020304" pitchFamily="18" charset="0"/>
              </a:rPr>
              <a:t>especializada</a:t>
            </a:r>
            <a:endParaRPr lang="es-DO" dirty="0">
              <a:effectLst/>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270510" algn="l"/>
              </a:tabLst>
            </a:pPr>
            <a:r>
              <a:rPr lang="en-GB" dirty="0" err="1">
                <a:effectLst/>
                <a:ea typeface="Times New Roman" panose="02020603050405020304" pitchFamily="18" charset="0"/>
                <a:cs typeface="Times New Roman" panose="02020603050405020304" pitchFamily="18" charset="0"/>
              </a:rPr>
              <a:t>Referencia</a:t>
            </a:r>
            <a:r>
              <a:rPr lang="en-GB" dirty="0">
                <a:effectLst/>
                <a:ea typeface="Times New Roman" panose="02020603050405020304" pitchFamily="18" charset="0"/>
                <a:cs typeface="Times New Roman" panose="02020603050405020304" pitchFamily="18" charset="0"/>
              </a:rPr>
              <a:t> </a:t>
            </a:r>
            <a:r>
              <a:rPr lang="en-GB" dirty="0" err="1">
                <a:effectLst/>
                <a:ea typeface="Times New Roman" panose="02020603050405020304" pitchFamily="18" charset="0"/>
                <a:cs typeface="Times New Roman" panose="02020603050405020304" pitchFamily="18" charset="0"/>
              </a:rPr>
              <a:t>legislativa</a:t>
            </a:r>
            <a:r>
              <a:rPr lang="en-GB" dirty="0">
                <a:effectLst/>
                <a:ea typeface="Times New Roman" panose="02020603050405020304" pitchFamily="18" charset="0"/>
                <a:cs typeface="Times New Roman" panose="02020603050405020304" pitchFamily="18" charset="0"/>
              </a:rPr>
              <a:t> </a:t>
            </a:r>
            <a:r>
              <a:rPr lang="en-GB" dirty="0" err="1">
                <a:effectLst/>
                <a:ea typeface="Times New Roman" panose="02020603050405020304" pitchFamily="18" charset="0"/>
                <a:cs typeface="Times New Roman" panose="02020603050405020304" pitchFamily="18" charset="0"/>
              </a:rPr>
              <a:t>especializada</a:t>
            </a:r>
            <a:endParaRPr lang="es-DO" dirty="0">
              <a:effectLst/>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270510" algn="l"/>
              </a:tabLst>
            </a:pPr>
            <a:r>
              <a:rPr lang="en-GB" dirty="0" err="1">
                <a:effectLst/>
                <a:ea typeface="Times New Roman" panose="02020603050405020304" pitchFamily="18" charset="0"/>
                <a:cs typeface="Times New Roman" panose="02020603050405020304" pitchFamily="18" charset="0"/>
              </a:rPr>
              <a:t>Búsqueda</a:t>
            </a:r>
            <a:r>
              <a:rPr lang="en-GB" dirty="0">
                <a:effectLst/>
                <a:ea typeface="Times New Roman" panose="02020603050405020304" pitchFamily="18" charset="0"/>
                <a:cs typeface="Times New Roman" panose="02020603050405020304" pitchFamily="18" charset="0"/>
              </a:rPr>
              <a:t> y </a:t>
            </a:r>
            <a:r>
              <a:rPr lang="en-GB" dirty="0" err="1">
                <a:effectLst/>
                <a:ea typeface="Times New Roman" panose="02020603050405020304" pitchFamily="18" charset="0"/>
                <a:cs typeface="Times New Roman" panose="02020603050405020304" pitchFamily="18" charset="0"/>
              </a:rPr>
              <a:t>recuperación</a:t>
            </a:r>
            <a:r>
              <a:rPr lang="en-GB" dirty="0">
                <a:effectLst/>
                <a:ea typeface="Times New Roman" panose="02020603050405020304" pitchFamily="18" charset="0"/>
                <a:cs typeface="Times New Roman" panose="02020603050405020304" pitchFamily="18" charset="0"/>
              </a:rPr>
              <a:t> de </a:t>
            </a:r>
            <a:r>
              <a:rPr lang="en-GB" dirty="0" err="1">
                <a:effectLst/>
                <a:ea typeface="Times New Roman" panose="02020603050405020304" pitchFamily="18" charset="0"/>
                <a:cs typeface="Times New Roman" panose="02020603050405020304" pitchFamily="18" charset="0"/>
              </a:rPr>
              <a:t>información</a:t>
            </a:r>
            <a:endParaRPr lang="es-DO" dirty="0">
              <a:effectLst/>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270510" algn="l"/>
              </a:tabLst>
            </a:pPr>
            <a:r>
              <a:rPr lang="en-GB" dirty="0" err="1">
                <a:effectLst/>
                <a:ea typeface="Times New Roman" panose="02020603050405020304" pitchFamily="18" charset="0"/>
                <a:cs typeface="Times New Roman" panose="02020603050405020304" pitchFamily="18" charset="0"/>
              </a:rPr>
              <a:t>Bibliografías</a:t>
            </a:r>
            <a:r>
              <a:rPr lang="en-GB" dirty="0">
                <a:effectLst/>
                <a:ea typeface="Times New Roman" panose="02020603050405020304" pitchFamily="18" charset="0"/>
                <a:cs typeface="Times New Roman" panose="02020603050405020304" pitchFamily="18" charset="0"/>
              </a:rPr>
              <a:t> </a:t>
            </a:r>
            <a:r>
              <a:rPr lang="en-GB" dirty="0" err="1">
                <a:effectLst/>
                <a:ea typeface="Times New Roman" panose="02020603050405020304" pitchFamily="18" charset="0"/>
                <a:cs typeface="Times New Roman" panose="02020603050405020304" pitchFamily="18" charset="0"/>
              </a:rPr>
              <a:t>especializadas</a:t>
            </a:r>
            <a:endParaRPr lang="es-DO" dirty="0">
              <a:effectLst/>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270510" algn="l"/>
              </a:tabLst>
            </a:pPr>
            <a:r>
              <a:rPr lang="en-GB" dirty="0" err="1">
                <a:effectLst/>
                <a:ea typeface="Times New Roman" panose="02020603050405020304" pitchFamily="18" charset="0"/>
                <a:cs typeface="Times New Roman" panose="02020603050405020304" pitchFamily="18" charset="0"/>
              </a:rPr>
              <a:t>Préstamos</a:t>
            </a:r>
            <a:r>
              <a:rPr lang="en-GB" dirty="0">
                <a:effectLst/>
                <a:ea typeface="Times New Roman" panose="02020603050405020304" pitchFamily="18" charset="0"/>
                <a:cs typeface="Times New Roman" panose="02020603050405020304" pitchFamily="18" charset="0"/>
              </a:rPr>
              <a:t> </a:t>
            </a:r>
            <a:r>
              <a:rPr lang="en-GB" dirty="0" err="1">
                <a:effectLst/>
                <a:ea typeface="Times New Roman" panose="02020603050405020304" pitchFamily="18" charset="0"/>
                <a:cs typeface="Times New Roman" panose="02020603050405020304" pitchFamily="18" charset="0"/>
              </a:rPr>
              <a:t>interbibliotecarios</a:t>
            </a:r>
            <a:endParaRPr lang="es-DO" dirty="0">
              <a:effectLst/>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270510" algn="l"/>
              </a:tabLst>
            </a:pPr>
            <a:r>
              <a:rPr lang="es-ES" dirty="0">
                <a:solidFill>
                  <a:srgbClr val="FF0000"/>
                </a:solidFill>
                <a:effectLst/>
                <a:ea typeface="Calibri" panose="020F0502020204030204" pitchFamily="34" charset="0"/>
                <a:cs typeface="Times New Roman" panose="02020603050405020304" pitchFamily="18" charset="0"/>
              </a:rPr>
              <a:t>Asesoramiento a los lectores</a:t>
            </a:r>
            <a:endParaRPr lang="es-DO" dirty="0">
              <a:solidFill>
                <a:srgbClr val="FF0000"/>
              </a:solidFill>
              <a:effectLst/>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270510" algn="l"/>
              </a:tabLst>
            </a:pPr>
            <a:r>
              <a:rPr lang="es-ES" dirty="0">
                <a:solidFill>
                  <a:srgbClr val="FF0000"/>
                </a:solidFill>
                <a:effectLst/>
                <a:ea typeface="Calibri" panose="020F0502020204030204" pitchFamily="34" charset="0"/>
                <a:cs typeface="Times New Roman" panose="02020603050405020304" pitchFamily="18" charset="0"/>
              </a:rPr>
              <a:t>Posibilidad de reservar obras </a:t>
            </a:r>
            <a:endParaRPr lang="es-DO" dirty="0">
              <a:solidFill>
                <a:srgbClr val="FF0000"/>
              </a:solidFill>
              <a:effectLst/>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270510" algn="l"/>
              </a:tabLst>
            </a:pPr>
            <a:r>
              <a:rPr lang="es-ES" dirty="0">
                <a:solidFill>
                  <a:srgbClr val="FF0000"/>
                </a:solidFill>
                <a:effectLst/>
                <a:ea typeface="Calibri" panose="020F0502020204030204" pitchFamily="34" charset="0"/>
                <a:cs typeface="Times New Roman" panose="02020603050405020304" pitchFamily="18" charset="0"/>
              </a:rPr>
              <a:t>Servicios de información a la comunidad </a:t>
            </a:r>
            <a:endParaRPr lang="es-DO" dirty="0">
              <a:solidFill>
                <a:srgbClr val="FF0000"/>
              </a:solidFill>
              <a:effectLst/>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270510" algn="l"/>
              </a:tabLst>
            </a:pPr>
            <a:r>
              <a:rPr lang="es-ES" dirty="0">
                <a:effectLst/>
                <a:ea typeface="Calibri" panose="020F0502020204030204" pitchFamily="34" charset="0"/>
                <a:cs typeface="Times New Roman" panose="02020603050405020304" pitchFamily="18" charset="0"/>
              </a:rPr>
              <a:t>Educación de los usuarios; apoyo a programas de alfabetización </a:t>
            </a:r>
            <a:endParaRPr lang="es-DO" dirty="0">
              <a:effectLst/>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270510" algn="l"/>
              </a:tabLst>
            </a:pPr>
            <a:r>
              <a:rPr lang="es-ES" dirty="0">
                <a:effectLst/>
                <a:ea typeface="Calibri" panose="020F0502020204030204" pitchFamily="34" charset="0"/>
                <a:cs typeface="Times New Roman" panose="02020603050405020304" pitchFamily="18" charset="0"/>
              </a:rPr>
              <a:t>Programas y realización de eventos culturales </a:t>
            </a:r>
            <a:endParaRPr lang="es-DO" dirty="0"/>
          </a:p>
        </p:txBody>
      </p:sp>
      <p:sp>
        <p:nvSpPr>
          <p:cNvPr id="9" name="CuadroTexto 8">
            <a:extLst>
              <a:ext uri="{FF2B5EF4-FFF2-40B4-BE49-F238E27FC236}">
                <a16:creationId xmlns:a16="http://schemas.microsoft.com/office/drawing/2014/main" id="{C87663B4-2B1C-514E-C4E4-AC29B3F0CA5E}"/>
              </a:ext>
            </a:extLst>
          </p:cNvPr>
          <p:cNvSpPr txBox="1"/>
          <p:nvPr/>
        </p:nvSpPr>
        <p:spPr>
          <a:xfrm>
            <a:off x="6339840" y="287774"/>
            <a:ext cx="5166360" cy="6204647"/>
          </a:xfrm>
          <a:prstGeom prst="rect">
            <a:avLst/>
          </a:prstGeom>
          <a:noFill/>
        </p:spPr>
        <p:txBody>
          <a:bodyPr wrap="square">
            <a:spAutoFit/>
          </a:bodyPr>
          <a:lstStyle/>
          <a:p>
            <a:pPr algn="ctr"/>
            <a:r>
              <a:rPr lang="es-ES" sz="1800" b="1" dirty="0">
                <a:solidFill>
                  <a:schemeClr val="bg1"/>
                </a:solidFill>
                <a:effectLst/>
                <a:highlight>
                  <a:srgbClr val="040472"/>
                </a:highlight>
                <a:latin typeface="Arial" panose="020B0604020202020204" pitchFamily="34" charset="0"/>
                <a:ea typeface="Times New Roman" panose="02020603050405020304" pitchFamily="18" charset="0"/>
              </a:rPr>
              <a:t>SERVICIOS QUE OFRECEN</a:t>
            </a:r>
          </a:p>
          <a:p>
            <a:pPr algn="ctr"/>
            <a:r>
              <a:rPr lang="es-ES" b="1" dirty="0">
                <a:solidFill>
                  <a:schemeClr val="bg1"/>
                </a:solidFill>
                <a:highlight>
                  <a:srgbClr val="040472"/>
                </a:highlight>
                <a:latin typeface="Arial" panose="020B0604020202020204" pitchFamily="34" charset="0"/>
                <a:ea typeface="Times New Roman" panose="02020603050405020304" pitchFamily="18" charset="0"/>
              </a:rPr>
              <a:t>L</a:t>
            </a:r>
            <a:r>
              <a:rPr lang="es-ES" sz="1800" b="1" dirty="0">
                <a:solidFill>
                  <a:schemeClr val="bg1"/>
                </a:solidFill>
                <a:effectLst/>
                <a:highlight>
                  <a:srgbClr val="040472"/>
                </a:highlight>
                <a:latin typeface="Arial" panose="020B0604020202020204" pitchFamily="34" charset="0"/>
                <a:ea typeface="Times New Roman" panose="02020603050405020304" pitchFamily="18" charset="0"/>
              </a:rPr>
              <a:t>AS BIBLIOTECAS EXISTENTES</a:t>
            </a:r>
          </a:p>
          <a:p>
            <a:pPr algn="ctr"/>
            <a:endParaRPr lang="es-ES" b="1" dirty="0">
              <a:solidFill>
                <a:schemeClr val="bg1"/>
              </a:solidFill>
              <a:highlight>
                <a:srgbClr val="040472"/>
              </a:highlight>
              <a:latin typeface="Arial" panose="020B0604020202020204" pitchFamily="34" charset="0"/>
              <a:ea typeface="Times New Roman" panose="02020603050405020304" pitchFamily="18" charset="0"/>
            </a:endParaRPr>
          </a:p>
          <a:p>
            <a:pPr algn="ctr"/>
            <a:endParaRPr lang="es-ES" b="1" dirty="0">
              <a:solidFill>
                <a:schemeClr val="bg1"/>
              </a:solidFill>
              <a:highlight>
                <a:srgbClr val="040472"/>
              </a:highlight>
              <a:latin typeface="Arial" panose="020B0604020202020204" pitchFamily="34" charset="0"/>
              <a:ea typeface="Times New Roman" panose="02020603050405020304" pitchFamily="18" charset="0"/>
            </a:endParaRPr>
          </a:p>
          <a:p>
            <a:pPr marL="285750" indent="-285750" algn="just">
              <a:buFont typeface="Wingdings" panose="05000000000000000000" pitchFamily="2" charset="2"/>
              <a:buChar char="v"/>
            </a:pPr>
            <a:r>
              <a:rPr lang="es-ES" sz="1800" dirty="0">
                <a:solidFill>
                  <a:srgbClr val="000000"/>
                </a:solidFill>
                <a:effectLst/>
                <a:latin typeface="Arial" panose="020B0604020202020204" pitchFamily="34" charset="0"/>
                <a:ea typeface="Times New Roman" panose="02020603050405020304" pitchFamily="18" charset="0"/>
              </a:rPr>
              <a:t>La mayoría ofrece básicamente servicios de </a:t>
            </a:r>
            <a:r>
              <a:rPr lang="es-MX" sz="1800" dirty="0">
                <a:effectLst/>
                <a:latin typeface="Arial" panose="020B0604020202020204" pitchFamily="34" charset="0"/>
                <a:ea typeface="Calibri" panose="020F0502020204030204" pitchFamily="34" charset="0"/>
                <a:cs typeface="Times New Roman" panose="02020603050405020304" pitchFamily="18" charset="0"/>
              </a:rPr>
              <a:t>Las bibliotecas municipales y las privadas pequeñas o comunitarias, ofrecen fundamentalmente el servicio de acceso a la lectura de libros. </a:t>
            </a:r>
          </a:p>
          <a:p>
            <a:pPr marL="285750" indent="-285750" algn="just">
              <a:buFont typeface="Wingdings" panose="05000000000000000000" pitchFamily="2" charset="2"/>
              <a:buChar char="v"/>
            </a:pPr>
            <a:endParaRPr lang="es-MX" sz="1800" dirty="0">
              <a:effectLst/>
              <a:latin typeface="Arial" panose="020B060402020202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v"/>
            </a:pPr>
            <a:r>
              <a:rPr lang="es-MX" sz="1800" dirty="0">
                <a:effectLst/>
                <a:latin typeface="Arial" panose="020B0604020202020204" pitchFamily="34" charset="0"/>
                <a:ea typeface="Calibri" panose="020F0502020204030204" pitchFamily="34" charset="0"/>
                <a:cs typeface="Times New Roman" panose="02020603050405020304" pitchFamily="18" charset="0"/>
              </a:rPr>
              <a:t>Solo bibliotecas más grandes, formalizadas o especializadas, tanto públicas como privadas, ofrecen servicios de diversa índole que van más allá de la consulta de libros; capacitaciones, fotocopia, préstamo o alquiler de salones para la puesta en circulación de libros, </a:t>
            </a:r>
            <a:r>
              <a:rPr lang="es-DO" sz="1800" dirty="0">
                <a:effectLst/>
                <a:latin typeface="Arial" panose="020B0604020202020204" pitchFamily="34" charset="0"/>
                <a:ea typeface="Calibri" panose="020F0502020204030204" pitchFamily="34" charset="0"/>
                <a:cs typeface="Times New Roman" panose="02020603050405020304" pitchFamily="18" charset="0"/>
              </a:rPr>
              <a:t>acceso a libros electrónicos, revistas y bases de datos en línea, entre otros.</a:t>
            </a:r>
          </a:p>
          <a:p>
            <a:pPr marL="285750" indent="-285750">
              <a:lnSpc>
                <a:spcPct val="107000"/>
              </a:lnSpc>
              <a:spcAft>
                <a:spcPts val="800"/>
              </a:spcAft>
              <a:buFont typeface="Wingdings" panose="05000000000000000000" pitchFamily="2" charset="2"/>
              <a:buChar char="v"/>
            </a:pPr>
            <a:r>
              <a:rPr lang="es-ES" b="1" dirty="0">
                <a:solidFill>
                  <a:srgbClr val="0707C1"/>
                </a:solidFill>
                <a:latin typeface="Arial" panose="020B0604020202020204" pitchFamily="34" charset="0"/>
                <a:ea typeface="Times New Roman" panose="02020603050405020304" pitchFamily="18" charset="0"/>
              </a:rPr>
              <a:t>So</a:t>
            </a:r>
            <a:r>
              <a:rPr lang="es-ES" sz="1800" b="1" dirty="0">
                <a:solidFill>
                  <a:srgbClr val="0707C1"/>
                </a:solidFill>
                <a:effectLst/>
                <a:latin typeface="Arial" panose="020B0604020202020204" pitchFamily="34" charset="0"/>
                <a:ea typeface="Times New Roman" panose="02020603050405020304" pitchFamily="18" charset="0"/>
              </a:rPr>
              <a:t>lo un 2.5% (10) de las bibliotecas exploradas en el presente diagnóstico presta libros a domicilio.</a:t>
            </a:r>
            <a:endParaRPr lang="es-DO" sz="2000" b="1" dirty="0">
              <a:solidFill>
                <a:srgbClr val="0707C1"/>
              </a:solidFill>
              <a:effectLst/>
              <a:highlight>
                <a:srgbClr val="040472"/>
              </a:highligh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42635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3926D5C5-6A07-E2C4-719D-0F231EA11725}"/>
              </a:ext>
            </a:extLst>
          </p:cNvPr>
          <p:cNvSpPr txBox="1"/>
          <p:nvPr/>
        </p:nvSpPr>
        <p:spPr>
          <a:xfrm>
            <a:off x="518160" y="333494"/>
            <a:ext cx="6096000" cy="369332"/>
          </a:xfrm>
          <a:prstGeom prst="rect">
            <a:avLst/>
          </a:prstGeom>
          <a:noFill/>
        </p:spPr>
        <p:txBody>
          <a:bodyPr wrap="square">
            <a:spAutoFit/>
          </a:bodyPr>
          <a:lstStyle/>
          <a:p>
            <a:r>
              <a:rPr lang="es-ES" sz="1800" b="1" dirty="0">
                <a:solidFill>
                  <a:schemeClr val="bg1"/>
                </a:solidFill>
                <a:effectLst/>
                <a:highlight>
                  <a:srgbClr val="040472"/>
                </a:highlight>
                <a:latin typeface="Arial" panose="020B0604020202020204" pitchFamily="34" charset="0"/>
                <a:ea typeface="Calibri" panose="020F0502020204030204" pitchFamily="34" charset="0"/>
              </a:rPr>
              <a:t>ACERVO DE LAS BIBLIOTECAS EXISTENTES</a:t>
            </a:r>
            <a:endParaRPr lang="es-DO" dirty="0">
              <a:solidFill>
                <a:schemeClr val="bg1"/>
              </a:solidFill>
              <a:highlight>
                <a:srgbClr val="040472"/>
              </a:highlight>
            </a:endParaRPr>
          </a:p>
        </p:txBody>
      </p:sp>
      <p:sp>
        <p:nvSpPr>
          <p:cNvPr id="6" name="CuadroTexto 5">
            <a:extLst>
              <a:ext uri="{FF2B5EF4-FFF2-40B4-BE49-F238E27FC236}">
                <a16:creationId xmlns:a16="http://schemas.microsoft.com/office/drawing/2014/main" id="{D3A34A49-A6EB-1C46-EE71-86902C8603FB}"/>
              </a:ext>
            </a:extLst>
          </p:cNvPr>
          <p:cNvSpPr txBox="1"/>
          <p:nvPr/>
        </p:nvSpPr>
        <p:spPr>
          <a:xfrm>
            <a:off x="518160" y="908020"/>
            <a:ext cx="10881360" cy="1767150"/>
          </a:xfrm>
          <a:prstGeom prst="rect">
            <a:avLst/>
          </a:prstGeom>
          <a:noFill/>
        </p:spPr>
        <p:txBody>
          <a:bodyPr wrap="square">
            <a:spAutoFit/>
          </a:bodyPr>
          <a:lstStyle/>
          <a:p>
            <a:pPr marL="342900" indent="-342900" algn="just" fontAlgn="base">
              <a:lnSpc>
                <a:spcPct val="115000"/>
              </a:lnSpc>
              <a:spcAft>
                <a:spcPts val="800"/>
              </a:spcAft>
              <a:buFont typeface="Wingdings" panose="05000000000000000000" pitchFamily="2" charset="2"/>
              <a:buChar char="Ø"/>
            </a:pPr>
            <a:r>
              <a:rPr lang="es-DO"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El Centro Regional de América Latina para el Libro (CERLALC/UNESCO) recomienda al menos 10,000 libros por c/100,000 habitantes.</a:t>
            </a:r>
          </a:p>
          <a:p>
            <a:pPr marL="342900" indent="-342900" algn="just" fontAlgn="base">
              <a:lnSpc>
                <a:spcPct val="115000"/>
              </a:lnSpc>
              <a:spcAft>
                <a:spcPts val="800"/>
              </a:spcAft>
              <a:buFont typeface="Wingdings" panose="05000000000000000000" pitchFamily="2" charset="2"/>
              <a:buChar char="Ø"/>
            </a:pPr>
            <a:r>
              <a:rPr lang="es-DO"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En RD, con excepción de la Biblioteca Nacional Pedro Henríquez Ureña (BNPHU), el acervo de las bibliotecas de las provincias de mayor desarrollo no satisface el requerimiento de número de libros en función del número de habitantes residentes en estas provincias.</a:t>
            </a:r>
            <a:endParaRPr lang="es-DO"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CuadroTexto 7">
            <a:extLst>
              <a:ext uri="{FF2B5EF4-FFF2-40B4-BE49-F238E27FC236}">
                <a16:creationId xmlns:a16="http://schemas.microsoft.com/office/drawing/2014/main" id="{2D5781D8-6BFC-62AC-6C9D-CAC96506E257}"/>
              </a:ext>
            </a:extLst>
          </p:cNvPr>
          <p:cNvSpPr txBox="1"/>
          <p:nvPr/>
        </p:nvSpPr>
        <p:spPr>
          <a:xfrm>
            <a:off x="518160" y="2901309"/>
            <a:ext cx="7193280" cy="369332"/>
          </a:xfrm>
          <a:prstGeom prst="rect">
            <a:avLst/>
          </a:prstGeom>
          <a:noFill/>
        </p:spPr>
        <p:txBody>
          <a:bodyPr wrap="square">
            <a:spAutoFit/>
          </a:bodyPr>
          <a:lstStyle/>
          <a:p>
            <a:r>
              <a:rPr lang="es-ES" sz="1800" b="1" dirty="0">
                <a:solidFill>
                  <a:schemeClr val="bg1"/>
                </a:solidFill>
                <a:effectLst/>
                <a:highlight>
                  <a:srgbClr val="040472"/>
                </a:highlight>
                <a:latin typeface="Arial" panose="020B0604020202020204" pitchFamily="34" charset="0"/>
                <a:ea typeface="Calibri" panose="020F0502020204030204" pitchFamily="34" charset="0"/>
              </a:rPr>
              <a:t>DISPONIBILIDAD DE COLECCIONES BIBLIOGRÁFICAS</a:t>
            </a:r>
            <a:endParaRPr lang="es-DO" dirty="0">
              <a:solidFill>
                <a:schemeClr val="bg1"/>
              </a:solidFill>
              <a:highlight>
                <a:srgbClr val="040472"/>
              </a:highlight>
            </a:endParaRPr>
          </a:p>
        </p:txBody>
      </p:sp>
      <p:sp>
        <p:nvSpPr>
          <p:cNvPr id="10" name="CuadroTexto 9">
            <a:extLst>
              <a:ext uri="{FF2B5EF4-FFF2-40B4-BE49-F238E27FC236}">
                <a16:creationId xmlns:a16="http://schemas.microsoft.com/office/drawing/2014/main" id="{B30C86D8-AECB-D2A9-57CD-0D8697FC4C99}"/>
              </a:ext>
            </a:extLst>
          </p:cNvPr>
          <p:cNvSpPr txBox="1"/>
          <p:nvPr/>
        </p:nvSpPr>
        <p:spPr>
          <a:xfrm>
            <a:off x="518160" y="3270641"/>
            <a:ext cx="10881360" cy="703591"/>
          </a:xfrm>
          <a:prstGeom prst="rect">
            <a:avLst/>
          </a:prstGeom>
          <a:noFill/>
        </p:spPr>
        <p:txBody>
          <a:bodyPr wrap="square">
            <a:spAutoFit/>
          </a:bodyPr>
          <a:lstStyle/>
          <a:p>
            <a:pPr algn="just">
              <a:lnSpc>
                <a:spcPct val="115000"/>
              </a:lnSpc>
            </a:pPr>
            <a:r>
              <a:rPr lang="es-ES" sz="1800" dirty="0">
                <a:solidFill>
                  <a:srgbClr val="000000"/>
                </a:solidFill>
                <a:effectLst/>
                <a:latin typeface="Arial" panose="020B0604020202020204" pitchFamily="34" charset="0"/>
                <a:ea typeface="Times New Roman" panose="02020603050405020304" pitchFamily="18" charset="0"/>
              </a:rPr>
              <a:t>En </a:t>
            </a:r>
            <a:r>
              <a:rPr lang="es-ES" dirty="0">
                <a:solidFill>
                  <a:srgbClr val="000000"/>
                </a:solidFill>
                <a:latin typeface="Arial" panose="020B0604020202020204" pitchFamily="34" charset="0"/>
                <a:ea typeface="Times New Roman" panose="02020603050405020304" pitchFamily="18" charset="0"/>
              </a:rPr>
              <a:t>general, solo las </a:t>
            </a:r>
            <a:r>
              <a:rPr lang="es-ES" sz="1800" dirty="0">
                <a:solidFill>
                  <a:srgbClr val="000000"/>
                </a:solidFill>
                <a:effectLst/>
                <a:latin typeface="Arial" panose="020B0604020202020204" pitchFamily="34" charset="0"/>
                <a:ea typeface="Times New Roman" panose="02020603050405020304" pitchFamily="18" charset="0"/>
              </a:rPr>
              <a:t>bibliotecas de universidades y academias, así como bibliotecas institucionalizadas o especializadas disponen de colecciones. </a:t>
            </a:r>
            <a:endParaRPr lang="es-DO" sz="2000" dirty="0">
              <a:effectLst/>
              <a:latin typeface="Times New Roman" panose="02020603050405020304" pitchFamily="18" charset="0"/>
              <a:ea typeface="Times New Roman" panose="02020603050405020304" pitchFamily="18" charset="0"/>
            </a:endParaRPr>
          </a:p>
        </p:txBody>
      </p:sp>
      <p:sp>
        <p:nvSpPr>
          <p:cNvPr id="12" name="CuadroTexto 11">
            <a:extLst>
              <a:ext uri="{FF2B5EF4-FFF2-40B4-BE49-F238E27FC236}">
                <a16:creationId xmlns:a16="http://schemas.microsoft.com/office/drawing/2014/main" id="{BE44890A-DF48-B7B4-9A26-EC1AC0022598}"/>
              </a:ext>
            </a:extLst>
          </p:cNvPr>
          <p:cNvSpPr txBox="1"/>
          <p:nvPr/>
        </p:nvSpPr>
        <p:spPr>
          <a:xfrm>
            <a:off x="518160" y="4284918"/>
            <a:ext cx="10881360" cy="2249334"/>
          </a:xfrm>
          <a:prstGeom prst="rect">
            <a:avLst/>
          </a:prstGeom>
          <a:noFill/>
        </p:spPr>
        <p:txBody>
          <a:bodyPr wrap="square">
            <a:spAutoFit/>
          </a:bodyPr>
          <a:lstStyle/>
          <a:p>
            <a:pPr algn="just"/>
            <a:r>
              <a:rPr lang="es-ES" sz="2000" b="1" dirty="0">
                <a:solidFill>
                  <a:schemeClr val="bg1"/>
                </a:solidFill>
                <a:effectLst/>
                <a:highlight>
                  <a:srgbClr val="040472"/>
                </a:highlight>
                <a:latin typeface="Arial" panose="020B0604020202020204" pitchFamily="34" charset="0"/>
                <a:ea typeface="Times New Roman" panose="02020603050405020304" pitchFamily="18" charset="0"/>
              </a:rPr>
              <a:t>PROCEDENCIA DE LOS LIBROS</a:t>
            </a:r>
            <a:endParaRPr lang="es-DO" sz="2000" dirty="0">
              <a:solidFill>
                <a:schemeClr val="bg1"/>
              </a:solidFill>
              <a:effectLst/>
              <a:highlight>
                <a:srgbClr val="040472"/>
              </a:highlight>
              <a:latin typeface="Times New Roman" panose="02020603050405020304" pitchFamily="18" charset="0"/>
              <a:ea typeface="Times New Roman" panose="02020603050405020304" pitchFamily="18" charset="0"/>
            </a:endParaRPr>
          </a:p>
          <a:p>
            <a:pPr algn="just"/>
            <a:r>
              <a:rPr lang="es-ES" sz="1800" dirty="0">
                <a:effectLst/>
                <a:latin typeface="Arial" panose="020B0604020202020204" pitchFamily="34" charset="0"/>
                <a:ea typeface="Times New Roman" panose="02020603050405020304" pitchFamily="18" charset="0"/>
              </a:rPr>
              <a:t> </a:t>
            </a:r>
            <a:endParaRPr lang="es-DO" sz="2000" dirty="0">
              <a:effectLst/>
              <a:latin typeface="Times New Roman" panose="02020603050405020304" pitchFamily="18" charset="0"/>
              <a:ea typeface="Times New Roman" panose="02020603050405020304" pitchFamily="18" charset="0"/>
            </a:endParaRPr>
          </a:p>
          <a:p>
            <a:pPr marL="285750" indent="-285750" algn="just">
              <a:lnSpc>
                <a:spcPct val="115000"/>
              </a:lnSpc>
              <a:buFont typeface="Wingdings" panose="05000000000000000000" pitchFamily="2" charset="2"/>
              <a:buChar char="v"/>
            </a:pPr>
            <a:r>
              <a:rPr lang="es-ES" sz="1800" dirty="0">
                <a:solidFill>
                  <a:srgbClr val="000000"/>
                </a:solidFill>
                <a:effectLst/>
                <a:latin typeface="Arial" panose="020B0604020202020204" pitchFamily="34" charset="0"/>
                <a:ea typeface="Times New Roman" panose="02020603050405020304" pitchFamily="18" charset="0"/>
              </a:rPr>
              <a:t>La mayoría de los libros provienen de donaciones de particulares o de instituciones públicas y privadas.</a:t>
            </a:r>
            <a:endParaRPr lang="es-DO" sz="2000" dirty="0">
              <a:effectLst/>
              <a:latin typeface="Times New Roman" panose="02020603050405020304" pitchFamily="18" charset="0"/>
              <a:ea typeface="Times New Roman" panose="02020603050405020304" pitchFamily="18" charset="0"/>
            </a:endParaRPr>
          </a:p>
          <a:p>
            <a:pPr marL="285750" indent="-285750" algn="just">
              <a:lnSpc>
                <a:spcPct val="115000"/>
              </a:lnSpc>
              <a:buFont typeface="Wingdings" panose="05000000000000000000" pitchFamily="2" charset="2"/>
              <a:buChar char="v"/>
            </a:pPr>
            <a:endParaRPr lang="es-ES" dirty="0">
              <a:latin typeface="Arial" panose="020B0604020202020204" pitchFamily="34" charset="0"/>
              <a:ea typeface="Calibri" panose="020F0502020204030204" pitchFamily="34" charset="0"/>
              <a:cs typeface="Times New Roman" panose="02020603050405020304" pitchFamily="18" charset="0"/>
            </a:endParaRPr>
          </a:p>
          <a:p>
            <a:pPr marL="285750" indent="-285750" algn="just">
              <a:lnSpc>
                <a:spcPct val="115000"/>
              </a:lnSpc>
              <a:buFont typeface="Wingdings" panose="05000000000000000000" pitchFamily="2" charset="2"/>
              <a:buChar char="v"/>
            </a:pPr>
            <a:r>
              <a:rPr lang="es-ES" sz="1800" dirty="0">
                <a:effectLst/>
                <a:latin typeface="Arial" panose="020B0604020202020204" pitchFamily="34" charset="0"/>
                <a:ea typeface="Calibri" panose="020F0502020204030204" pitchFamily="34" charset="0"/>
                <a:cs typeface="Times New Roman" panose="02020603050405020304" pitchFamily="18" charset="0"/>
              </a:rPr>
              <a:t>Entre los mayores donantes institucionales se menciona; BNPHU, BC, AGN, UASD, UCE, Comisión de </a:t>
            </a:r>
            <a:r>
              <a:rPr lang="es-MX" sz="1800" dirty="0">
                <a:effectLst/>
                <a:latin typeface="Arial" panose="020B0604020202020204" pitchFamily="34" charset="0"/>
                <a:ea typeface="Calibri" panose="020F0502020204030204" pitchFamily="34" charset="0"/>
                <a:cs typeface="Times New Roman" panose="02020603050405020304" pitchFamily="18" charset="0"/>
              </a:rPr>
              <a:t>Efemérides Patrias, el </a:t>
            </a:r>
            <a:r>
              <a:rPr lang="es-ES" sz="1800" dirty="0">
                <a:effectLst/>
                <a:latin typeface="Arial" panose="020B0604020202020204" pitchFamily="34" charset="0"/>
                <a:ea typeface="Calibri" panose="020F0502020204030204" pitchFamily="34" charset="0"/>
                <a:cs typeface="Times New Roman" panose="02020603050405020304" pitchFamily="18" charset="0"/>
              </a:rPr>
              <a:t>Instituto </a:t>
            </a:r>
            <a:r>
              <a:rPr lang="es-ES" sz="1800" dirty="0" err="1">
                <a:effectLst/>
                <a:latin typeface="Arial" panose="020B0604020202020204" pitchFamily="34" charset="0"/>
                <a:ea typeface="Calibri" panose="020F0502020204030204" pitchFamily="34" charset="0"/>
                <a:cs typeface="Times New Roman" panose="02020603050405020304" pitchFamily="18" charset="0"/>
              </a:rPr>
              <a:t>Duartiano</a:t>
            </a:r>
            <a:r>
              <a:rPr lang="es-ES" sz="1800" dirty="0">
                <a:effectLst/>
                <a:latin typeface="Arial" panose="020B0604020202020204" pitchFamily="34" charset="0"/>
                <a:ea typeface="Calibri" panose="020F0502020204030204" pitchFamily="34" charset="0"/>
                <a:cs typeface="Times New Roman" panose="02020603050405020304" pitchFamily="18" charset="0"/>
              </a:rPr>
              <a:t> y la F</a:t>
            </a:r>
            <a:r>
              <a:rPr lang="es-MX" sz="1800" dirty="0" err="1">
                <a:effectLst/>
                <a:latin typeface="Arial" panose="020B0604020202020204" pitchFamily="34" charset="0"/>
                <a:ea typeface="Calibri" panose="020F0502020204030204" pitchFamily="34" charset="0"/>
                <a:cs typeface="Times New Roman" panose="02020603050405020304" pitchFamily="18" charset="0"/>
              </a:rPr>
              <a:t>undación</a:t>
            </a:r>
            <a:r>
              <a:rPr lang="es-MX" sz="1800" dirty="0">
                <a:effectLst/>
                <a:latin typeface="Arial" panose="020B0604020202020204" pitchFamily="34" charset="0"/>
                <a:ea typeface="Calibri" panose="020F0502020204030204" pitchFamily="34" charset="0"/>
                <a:cs typeface="Times New Roman" panose="02020603050405020304" pitchFamily="18" charset="0"/>
              </a:rPr>
              <a:t> Juan Bosch.</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50958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A243FFBA-7871-8B0B-DC50-DE0CEB73783B}"/>
              </a:ext>
            </a:extLst>
          </p:cNvPr>
          <p:cNvSpPr txBox="1"/>
          <p:nvPr/>
        </p:nvSpPr>
        <p:spPr>
          <a:xfrm>
            <a:off x="655320" y="362389"/>
            <a:ext cx="10988040" cy="2850332"/>
          </a:xfrm>
          <a:prstGeom prst="rect">
            <a:avLst/>
          </a:prstGeom>
          <a:noFill/>
        </p:spPr>
        <p:txBody>
          <a:bodyPr wrap="square">
            <a:spAutoFit/>
          </a:bodyPr>
          <a:lstStyle/>
          <a:p>
            <a:pPr algn="just"/>
            <a:r>
              <a:rPr lang="es-ES" sz="1800" b="1" dirty="0">
                <a:solidFill>
                  <a:schemeClr val="bg1"/>
                </a:solidFill>
                <a:effectLst/>
                <a:highlight>
                  <a:srgbClr val="040472"/>
                </a:highlight>
                <a:latin typeface="Arial" panose="020B0604020202020204" pitchFamily="34" charset="0"/>
                <a:ea typeface="Times New Roman" panose="02020603050405020304" pitchFamily="18" charset="0"/>
              </a:rPr>
              <a:t>PERSONAL BIBLIOTECARIO</a:t>
            </a:r>
            <a:endParaRPr lang="es-DO" sz="2000" dirty="0">
              <a:solidFill>
                <a:schemeClr val="bg1"/>
              </a:solidFill>
              <a:effectLst/>
              <a:highlight>
                <a:srgbClr val="040472"/>
              </a:highlight>
              <a:latin typeface="Times New Roman" panose="02020603050405020304" pitchFamily="18" charset="0"/>
              <a:ea typeface="Times New Roman" panose="02020603050405020304" pitchFamily="18" charset="0"/>
            </a:endParaRPr>
          </a:p>
          <a:p>
            <a:pPr algn="just"/>
            <a:r>
              <a:rPr lang="es-DO" sz="1800" dirty="0">
                <a:effectLst/>
                <a:latin typeface="Arial" panose="020B0604020202020204" pitchFamily="34" charset="0"/>
                <a:ea typeface="Times New Roman" panose="02020603050405020304" pitchFamily="18" charset="0"/>
              </a:rPr>
              <a:t> </a:t>
            </a:r>
            <a:endParaRPr lang="es-DO" sz="2000" dirty="0">
              <a:effectLst/>
              <a:latin typeface="Times New Roman" panose="02020603050405020304" pitchFamily="18" charset="0"/>
              <a:ea typeface="Times New Roman" panose="02020603050405020304" pitchFamily="18" charset="0"/>
            </a:endParaRPr>
          </a:p>
          <a:p>
            <a:pPr algn="just">
              <a:lnSpc>
                <a:spcPct val="115000"/>
              </a:lnSpc>
            </a:pPr>
            <a:r>
              <a:rPr lang="es-DO" sz="1800" dirty="0">
                <a:solidFill>
                  <a:srgbClr val="000000"/>
                </a:solidFill>
                <a:effectLst/>
                <a:latin typeface="Arial" panose="020B0604020202020204" pitchFamily="34" charset="0"/>
                <a:ea typeface="Times New Roman" panose="02020603050405020304" pitchFamily="18" charset="0"/>
              </a:rPr>
              <a:t>A nivel privado y gubernamental, son las bibliotecas más institucionalizadas las que cuentan con:</a:t>
            </a:r>
            <a:endParaRPr lang="es-DO" sz="2000" dirty="0">
              <a:effectLst/>
              <a:latin typeface="Times New Roman" panose="02020603050405020304" pitchFamily="18" charset="0"/>
              <a:ea typeface="Times New Roman" panose="02020603050405020304" pitchFamily="18" charset="0"/>
            </a:endParaRPr>
          </a:p>
          <a:p>
            <a:pPr marL="285750" lvl="0" indent="-285750" algn="just">
              <a:lnSpc>
                <a:spcPct val="115000"/>
              </a:lnSpc>
              <a:buSzPts val="600"/>
              <a:buFont typeface="Wingdings" panose="05000000000000000000" pitchFamily="2" charset="2"/>
              <a:buChar char="Ø"/>
            </a:pPr>
            <a:r>
              <a:rPr lang="es-DO" sz="1800" dirty="0">
                <a:solidFill>
                  <a:srgbClr val="000000"/>
                </a:solidFill>
                <a:effectLst/>
                <a:latin typeface="Arial" panose="020B0604020202020204" pitchFamily="34" charset="0"/>
                <a:ea typeface="Times New Roman" panose="02020603050405020304" pitchFamily="18" charset="0"/>
              </a:rPr>
              <a:t>Mayor número de personal.</a:t>
            </a:r>
            <a:endParaRPr lang="es-DO" sz="2000" dirty="0">
              <a:effectLst/>
              <a:latin typeface="Times New Roman" panose="02020603050405020304" pitchFamily="18" charset="0"/>
              <a:ea typeface="Times New Roman" panose="02020603050405020304" pitchFamily="18" charset="0"/>
            </a:endParaRPr>
          </a:p>
          <a:p>
            <a:pPr marL="285750" lvl="0" indent="-285750" algn="just">
              <a:lnSpc>
                <a:spcPct val="115000"/>
              </a:lnSpc>
              <a:buSzPts val="600"/>
              <a:buFont typeface="Wingdings" panose="05000000000000000000" pitchFamily="2" charset="2"/>
              <a:buChar char="Ø"/>
            </a:pPr>
            <a:r>
              <a:rPr lang="es-DO" sz="1800" dirty="0">
                <a:solidFill>
                  <a:srgbClr val="000000"/>
                </a:solidFill>
                <a:effectLst/>
                <a:latin typeface="Arial" panose="020B0604020202020204" pitchFamily="34" charset="0"/>
                <a:ea typeface="Times New Roman" panose="02020603050405020304" pitchFamily="18" charset="0"/>
              </a:rPr>
              <a:t>Personal con formación especializada en la gestión/administración bibliotecaria. </a:t>
            </a:r>
            <a:endParaRPr lang="es-DO" sz="2000" dirty="0">
              <a:effectLst/>
              <a:latin typeface="Times New Roman" panose="02020603050405020304" pitchFamily="18" charset="0"/>
              <a:ea typeface="Times New Roman" panose="02020603050405020304" pitchFamily="18" charset="0"/>
            </a:endParaRPr>
          </a:p>
          <a:p>
            <a:pPr marL="285750" lvl="0" indent="-285750" algn="just">
              <a:lnSpc>
                <a:spcPct val="115000"/>
              </a:lnSpc>
              <a:buSzPts val="600"/>
              <a:buFont typeface="Wingdings" panose="05000000000000000000" pitchFamily="2" charset="2"/>
              <a:buChar char="Ø"/>
            </a:pPr>
            <a:r>
              <a:rPr lang="es-DO" sz="1800" dirty="0">
                <a:solidFill>
                  <a:srgbClr val="000000"/>
                </a:solidFill>
                <a:effectLst/>
                <a:latin typeface="Arial" panose="020B0604020202020204" pitchFamily="34" charset="0"/>
                <a:ea typeface="Times New Roman" panose="02020603050405020304" pitchFamily="18" charset="0"/>
              </a:rPr>
              <a:t>Personal más completo, que puede incluir personal administrativo y de soporte o auxiliar.</a:t>
            </a:r>
            <a:endParaRPr lang="es-DO" sz="2000" dirty="0">
              <a:effectLst/>
              <a:latin typeface="Times New Roman" panose="02020603050405020304" pitchFamily="18" charset="0"/>
              <a:ea typeface="Times New Roman" panose="02020603050405020304" pitchFamily="18" charset="0"/>
            </a:endParaRPr>
          </a:p>
          <a:p>
            <a:pPr algn="just">
              <a:lnSpc>
                <a:spcPct val="115000"/>
              </a:lnSpc>
            </a:pPr>
            <a:r>
              <a:rPr lang="es-DO" sz="1800" dirty="0">
                <a:effectLst/>
                <a:latin typeface="Arial" panose="020B0604020202020204" pitchFamily="34" charset="0"/>
                <a:ea typeface="Times New Roman" panose="02020603050405020304" pitchFamily="18" charset="0"/>
              </a:rPr>
              <a:t> </a:t>
            </a:r>
            <a:endParaRPr lang="es-DO" sz="2000" dirty="0">
              <a:effectLst/>
              <a:latin typeface="Times New Roman" panose="02020603050405020304" pitchFamily="18" charset="0"/>
              <a:ea typeface="Times New Roman" panose="02020603050405020304" pitchFamily="18" charset="0"/>
            </a:endParaRPr>
          </a:p>
          <a:p>
            <a:pPr algn="just">
              <a:lnSpc>
                <a:spcPct val="115000"/>
              </a:lnSpc>
            </a:pPr>
            <a:r>
              <a:rPr lang="es-DO" sz="1800" dirty="0">
                <a:solidFill>
                  <a:srgbClr val="000000"/>
                </a:solidFill>
                <a:effectLst/>
                <a:latin typeface="Arial" panose="020B0604020202020204" pitchFamily="34" charset="0"/>
                <a:ea typeface="Times New Roman" panose="02020603050405020304" pitchFamily="18" charset="0"/>
              </a:rPr>
              <a:t>La región Norte y el Gran Santo Domingo, fundamentalmente el Distrito Nacional, muestran mayor cualificación del personal bibliotecario. Las regiones Este y Suroeste son las más débiles en este aspecto. </a:t>
            </a:r>
            <a:endParaRPr lang="es-DO" sz="2000" dirty="0">
              <a:effectLst/>
              <a:latin typeface="Times New Roman" panose="02020603050405020304" pitchFamily="18" charset="0"/>
              <a:ea typeface="Times New Roman" panose="02020603050405020304" pitchFamily="18" charset="0"/>
            </a:endParaRPr>
          </a:p>
        </p:txBody>
      </p:sp>
      <p:sp>
        <p:nvSpPr>
          <p:cNvPr id="10" name="CuadroTexto 9">
            <a:extLst>
              <a:ext uri="{FF2B5EF4-FFF2-40B4-BE49-F238E27FC236}">
                <a16:creationId xmlns:a16="http://schemas.microsoft.com/office/drawing/2014/main" id="{31AFDDCE-A8FE-A95B-3AC3-A6DE3A4124BA}"/>
              </a:ext>
            </a:extLst>
          </p:cNvPr>
          <p:cNvSpPr txBox="1"/>
          <p:nvPr/>
        </p:nvSpPr>
        <p:spPr>
          <a:xfrm>
            <a:off x="655320" y="3460614"/>
            <a:ext cx="10789920" cy="1754326"/>
          </a:xfrm>
          <a:prstGeom prst="rect">
            <a:avLst/>
          </a:prstGeom>
          <a:noFill/>
        </p:spPr>
        <p:txBody>
          <a:bodyPr wrap="square">
            <a:spAutoFit/>
          </a:bodyPr>
          <a:lstStyle/>
          <a:p>
            <a:r>
              <a:rPr lang="es-ES" sz="1800" b="1" dirty="0">
                <a:solidFill>
                  <a:schemeClr val="bg1"/>
                </a:solidFill>
                <a:effectLst/>
                <a:highlight>
                  <a:srgbClr val="040472"/>
                </a:highlight>
                <a:latin typeface="Arial" panose="020B0604020202020204" pitchFamily="34" charset="0"/>
                <a:ea typeface="Calibri" panose="020F0502020204030204" pitchFamily="34" charset="0"/>
              </a:rPr>
              <a:t>SINERGIA INTERINSTITUCIONAL Y PROMOCIÓN DEL LIBRO Y LA LECTURA</a:t>
            </a:r>
          </a:p>
          <a:p>
            <a:endParaRPr lang="es-ES" b="1" dirty="0">
              <a:solidFill>
                <a:schemeClr val="bg1"/>
              </a:solidFill>
              <a:highlight>
                <a:srgbClr val="040472"/>
              </a:highlight>
              <a:latin typeface="Arial" panose="020B0604020202020204" pitchFamily="34" charset="0"/>
              <a:ea typeface="Calibri" panose="020F0502020204030204" pitchFamily="34" charset="0"/>
            </a:endParaRPr>
          </a:p>
          <a:p>
            <a:r>
              <a:rPr lang="es-ES" sz="1800" dirty="0">
                <a:effectLst/>
                <a:latin typeface="Arial" panose="020B0604020202020204" pitchFamily="34" charset="0"/>
                <a:ea typeface="Calibri" panose="020F0502020204030204" pitchFamily="34" charset="0"/>
              </a:rPr>
              <a:t>La región norte destaca en términos de la proactividad de sus bibliotecas en el establecimiento de relaciones interinstitucionales y realización de acciones variadas de promoción del libro y la lectura.</a:t>
            </a:r>
          </a:p>
          <a:p>
            <a:endParaRPr lang="es-ES" dirty="0">
              <a:latin typeface="Arial" panose="020B0604020202020204" pitchFamily="34" charset="0"/>
            </a:endParaRPr>
          </a:p>
          <a:p>
            <a:r>
              <a:rPr lang="es-ES" dirty="0">
                <a:latin typeface="Arial" panose="020B0604020202020204" pitchFamily="34" charset="0"/>
              </a:rPr>
              <a:t>La región este es la que se evidencia más deficiente en estos aspectos.</a:t>
            </a:r>
            <a:endParaRPr lang="es-DO" dirty="0"/>
          </a:p>
        </p:txBody>
      </p:sp>
    </p:spTree>
    <p:extLst>
      <p:ext uri="{BB962C8B-B14F-4D97-AF65-F5344CB8AC3E}">
        <p14:creationId xmlns:p14="http://schemas.microsoft.com/office/powerpoint/2010/main" val="42513108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443D313C-E34B-4BDD-81CE-DFE96FDEE732}"/>
              </a:ext>
            </a:extLst>
          </p:cNvPr>
          <p:cNvSpPr>
            <a:spLocks noChangeArrowheads="1"/>
          </p:cNvSpPr>
          <p:nvPr/>
        </p:nvSpPr>
        <p:spPr bwMode="auto">
          <a:xfrm>
            <a:off x="537299" y="305955"/>
            <a:ext cx="6754433" cy="409599"/>
          </a:xfrm>
          <a:prstGeom prst="rect">
            <a:avLst/>
          </a:prstGeom>
          <a:solidFill>
            <a:srgbClr val="002060"/>
          </a:solidFill>
          <a:ln>
            <a:noFill/>
          </a:ln>
          <a:effectLst/>
        </p:spPr>
        <p:txBody>
          <a:bodyPr vert="horz" wrap="square" lIns="91440" tIns="45720" rIns="91440" bIns="45720" numCol="1" anchor="ctr" anchorCtr="0" compatLnSpc="1">
            <a:prstTxWarp prst="textNoShape">
              <a:avLst/>
            </a:prstTxWarp>
            <a:spAutoFit/>
          </a:bodyPr>
          <a:lstStyle/>
          <a:p>
            <a:pPr>
              <a:lnSpc>
                <a:spcPct val="107000"/>
              </a:lnSpc>
              <a:spcAft>
                <a:spcPts val="800"/>
              </a:spcAft>
            </a:pPr>
            <a:r>
              <a:rPr lang="es-ES" sz="2000" b="1" kern="100">
                <a:solidFill>
                  <a:schemeClr val="bg1"/>
                </a:solidFill>
                <a:effectLst/>
              </a:rPr>
              <a:t>ÁRBOL DE PROBLEMAS </a:t>
            </a:r>
            <a:r>
              <a:rPr lang="es-DO" sz="2000" b="1" kern="100">
                <a:solidFill>
                  <a:schemeClr val="bg1"/>
                </a:solidFill>
                <a:effectLst/>
              </a:rPr>
              <a:t>(TODAS LAS REGIONES)</a:t>
            </a:r>
            <a:endParaRPr lang="es-DO" sz="20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9B5F25E1-34B4-4A2F-808D-E2DB15FAEF74}"/>
              </a:ext>
            </a:extLst>
          </p:cNvPr>
          <p:cNvSpPr>
            <a:spLocks noChangeArrowheads="1"/>
          </p:cNvSpPr>
          <p:nvPr/>
        </p:nvSpPr>
        <p:spPr bwMode="auto">
          <a:xfrm>
            <a:off x="377371" y="140062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DO"/>
          </a:p>
        </p:txBody>
      </p:sp>
      <p:graphicFrame>
        <p:nvGraphicFramePr>
          <p:cNvPr id="6" name="Tabla 5">
            <a:extLst>
              <a:ext uri="{FF2B5EF4-FFF2-40B4-BE49-F238E27FC236}">
                <a16:creationId xmlns:a16="http://schemas.microsoft.com/office/drawing/2014/main" id="{4071CD08-B804-764C-04EA-CEF1B35225D4}"/>
              </a:ext>
            </a:extLst>
          </p:cNvPr>
          <p:cNvGraphicFramePr>
            <a:graphicFrameLocks noGrp="1"/>
          </p:cNvGraphicFramePr>
          <p:nvPr>
            <p:extLst>
              <p:ext uri="{D42A27DB-BD31-4B8C-83A1-F6EECF244321}">
                <p14:modId xmlns:p14="http://schemas.microsoft.com/office/powerpoint/2010/main" val="461087498"/>
              </p:ext>
            </p:extLst>
          </p:nvPr>
        </p:nvGraphicFramePr>
        <p:xfrm>
          <a:off x="537299" y="989590"/>
          <a:ext cx="10999381" cy="5426448"/>
        </p:xfrm>
        <a:graphic>
          <a:graphicData uri="http://schemas.openxmlformats.org/drawingml/2006/table">
            <a:tbl>
              <a:tblPr firstRow="1" firstCol="1" bandRow="1">
                <a:tableStyleId>{5C22544A-7EE6-4342-B048-85BDC9FD1C3A}</a:tableStyleId>
              </a:tblPr>
              <a:tblGrid>
                <a:gridCol w="10999381">
                  <a:extLst>
                    <a:ext uri="{9D8B030D-6E8A-4147-A177-3AD203B41FA5}">
                      <a16:colId xmlns:a16="http://schemas.microsoft.com/office/drawing/2014/main" val="2563553730"/>
                    </a:ext>
                  </a:extLst>
                </a:gridCol>
              </a:tblGrid>
              <a:tr h="330186">
                <a:tc>
                  <a:txBody>
                    <a:bodyPr/>
                    <a:lstStyle/>
                    <a:p>
                      <a:pPr algn="ctr">
                        <a:lnSpc>
                          <a:spcPct val="107000"/>
                        </a:lnSpc>
                        <a:spcAft>
                          <a:spcPts val="800"/>
                        </a:spcAft>
                      </a:pPr>
                      <a:endParaRPr lang="es-DO" sz="1800" kern="100" dirty="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7054164"/>
                  </a:ext>
                </a:extLst>
              </a:tr>
              <a:tr h="480755">
                <a:tc>
                  <a:txBody>
                    <a:bodyPr/>
                    <a:lstStyle/>
                    <a:p>
                      <a:pPr>
                        <a:lnSpc>
                          <a:spcPct val="107000"/>
                        </a:lnSpc>
                        <a:spcAft>
                          <a:spcPts val="800"/>
                        </a:spcAft>
                      </a:pPr>
                      <a:r>
                        <a:rPr lang="es-ES" sz="2000" kern="100" dirty="0">
                          <a:solidFill>
                            <a:sysClr val="windowText" lastClr="000000"/>
                          </a:solidFill>
                          <a:effectLst/>
                        </a:rPr>
                        <a:t>Problemas:</a:t>
                      </a:r>
                      <a:endParaRPr lang="es-DO" sz="2000" kern="100" dirty="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1526155"/>
                  </a:ext>
                </a:extLst>
              </a:tr>
              <a:tr h="1065117">
                <a:tc>
                  <a:txBody>
                    <a:bodyPr/>
                    <a:lstStyle/>
                    <a:p>
                      <a:pPr marL="342900" lvl="0" indent="-342900">
                        <a:lnSpc>
                          <a:spcPct val="100000"/>
                        </a:lnSpc>
                        <a:spcAft>
                          <a:spcPts val="0"/>
                        </a:spcAft>
                        <a:buFont typeface="Wingdings" panose="05000000000000000000" pitchFamily="2" charset="2"/>
                        <a:buChar char="v"/>
                        <a:tabLst>
                          <a:tab pos="828675" algn="l"/>
                        </a:tabLst>
                      </a:pPr>
                      <a:r>
                        <a:rPr lang="es-ES" sz="2000" b="0" kern="100" dirty="0">
                          <a:solidFill>
                            <a:sysClr val="windowText" lastClr="000000"/>
                          </a:solidFill>
                          <a:effectLst/>
                          <a:latin typeface="+mn-lt"/>
                        </a:rPr>
                        <a:t>Las bibliotecas son pasivas, no motivan a la ciudadanía, no desarrollan programas y actividades de promoción de la lectura, sólo dan servicios de consulta in situ (no prestan libros a domicilio), por lo que hay poco flujo de usuarios.  </a:t>
                      </a:r>
                      <a:endParaRPr lang="es-DO" sz="2000" b="0" kern="100" dirty="0">
                        <a:solidFill>
                          <a:sysClr val="windowText" lastClr="000000"/>
                        </a:solidFill>
                        <a:effectLst/>
                        <a:latin typeface="+mn-lt"/>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0249405"/>
                  </a:ext>
                </a:extLst>
              </a:tr>
              <a:tr h="355039">
                <a:tc>
                  <a:txBody>
                    <a:bodyPr/>
                    <a:lstStyle/>
                    <a:p>
                      <a:pPr marL="342900" lvl="0" indent="-342900">
                        <a:lnSpc>
                          <a:spcPct val="100000"/>
                        </a:lnSpc>
                        <a:spcAft>
                          <a:spcPts val="0"/>
                        </a:spcAft>
                        <a:buFont typeface="Wingdings" panose="05000000000000000000" pitchFamily="2" charset="2"/>
                        <a:buChar char="v"/>
                        <a:tabLst>
                          <a:tab pos="828675" algn="l"/>
                        </a:tabLst>
                      </a:pPr>
                      <a:r>
                        <a:rPr lang="es-MX" sz="2000" b="0" kern="100" dirty="0">
                          <a:solidFill>
                            <a:sysClr val="windowText" lastClr="000000"/>
                          </a:solidFill>
                          <a:effectLst/>
                          <a:latin typeface="+mn-lt"/>
                        </a:rPr>
                        <a:t>Escaso personal profesionalizado en el manejo y servicios de las bibliotecas. </a:t>
                      </a:r>
                      <a:endParaRPr lang="es-DO" sz="2000" b="0" kern="100" dirty="0">
                        <a:solidFill>
                          <a:sysClr val="windowText" lastClr="000000"/>
                        </a:solidFill>
                        <a:effectLst/>
                        <a:latin typeface="+mn-lt"/>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3167118"/>
                  </a:ext>
                </a:extLst>
              </a:tr>
              <a:tr h="710078">
                <a:tc>
                  <a:txBody>
                    <a:bodyPr/>
                    <a:lstStyle/>
                    <a:p>
                      <a:pPr marL="342900" lvl="0" indent="-342900">
                        <a:lnSpc>
                          <a:spcPct val="100000"/>
                        </a:lnSpc>
                        <a:spcAft>
                          <a:spcPts val="0"/>
                        </a:spcAft>
                        <a:buFont typeface="Wingdings" panose="05000000000000000000" pitchFamily="2" charset="2"/>
                        <a:buChar char="v"/>
                        <a:tabLst>
                          <a:tab pos="828675" algn="l"/>
                        </a:tabLst>
                      </a:pPr>
                      <a:r>
                        <a:rPr lang="es-MX" sz="2000" b="0" kern="100" dirty="0">
                          <a:solidFill>
                            <a:sysClr val="windowText" lastClr="000000"/>
                          </a:solidFill>
                          <a:effectLst/>
                          <a:latin typeface="+mn-lt"/>
                        </a:rPr>
                        <a:t>Déficit de locales y problema de infraestructura en los locales existentes; deterioro de las edificaciones y equipos, </a:t>
                      </a:r>
                      <a:r>
                        <a:rPr lang="es-DO" sz="2000" b="0" kern="100" dirty="0">
                          <a:solidFill>
                            <a:sysClr val="windowText" lastClr="000000"/>
                          </a:solidFill>
                          <a:effectLst/>
                          <a:latin typeface="+mn-lt"/>
                        </a:rPr>
                        <a:t>ambientes desfavorables para los usuarios. </a:t>
                      </a:r>
                      <a:endParaRPr lang="es-DO" sz="2000" b="0" kern="100" dirty="0">
                        <a:solidFill>
                          <a:sysClr val="windowText" lastClr="000000"/>
                        </a:solidFill>
                        <a:effectLst/>
                        <a:latin typeface="+mn-lt"/>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52026302"/>
                  </a:ext>
                </a:extLst>
              </a:tr>
              <a:tr h="710078">
                <a:tc>
                  <a:txBody>
                    <a:bodyPr/>
                    <a:lstStyle/>
                    <a:p>
                      <a:pPr marL="342900" lvl="0" indent="-342900">
                        <a:lnSpc>
                          <a:spcPct val="100000"/>
                        </a:lnSpc>
                        <a:spcAft>
                          <a:spcPts val="0"/>
                        </a:spcAft>
                        <a:buFont typeface="Wingdings" panose="05000000000000000000" pitchFamily="2" charset="2"/>
                        <a:buChar char="v"/>
                        <a:tabLst>
                          <a:tab pos="828675" algn="l"/>
                        </a:tabLst>
                      </a:pPr>
                      <a:r>
                        <a:rPr lang="es-MX" sz="2000" b="0" kern="100" dirty="0">
                          <a:solidFill>
                            <a:sysClr val="windowText" lastClr="000000"/>
                          </a:solidFill>
                          <a:effectLst/>
                          <a:latin typeface="+mn-lt"/>
                        </a:rPr>
                        <a:t>Falta de interés, y en consecuencia de apoyo por parte de las autoridades competentes responsables de la gestión de la cultura, y la aplicación de la ley 502 -08 del libro y las bibliotecas. </a:t>
                      </a:r>
                      <a:endParaRPr lang="es-DO" sz="2000" b="0" kern="100" dirty="0">
                        <a:solidFill>
                          <a:sysClr val="windowText" lastClr="000000"/>
                        </a:solidFill>
                        <a:effectLst/>
                        <a:latin typeface="+mn-lt"/>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1910833"/>
                  </a:ext>
                </a:extLst>
              </a:tr>
              <a:tr h="710078">
                <a:tc>
                  <a:txBody>
                    <a:bodyPr/>
                    <a:lstStyle/>
                    <a:p>
                      <a:pPr marL="342900" lvl="0" indent="-342900">
                        <a:lnSpc>
                          <a:spcPct val="100000"/>
                        </a:lnSpc>
                        <a:spcAft>
                          <a:spcPts val="0"/>
                        </a:spcAft>
                        <a:buFont typeface="Wingdings" panose="05000000000000000000" pitchFamily="2" charset="2"/>
                        <a:buChar char="v"/>
                        <a:tabLst>
                          <a:tab pos="828675" algn="l"/>
                        </a:tabLst>
                      </a:pPr>
                      <a:r>
                        <a:rPr lang="es-MX" sz="2000" b="0" kern="100" dirty="0">
                          <a:solidFill>
                            <a:sysClr val="windowText" lastClr="000000"/>
                          </a:solidFill>
                          <a:effectLst/>
                          <a:latin typeface="+mn-lt"/>
                        </a:rPr>
                        <a:t>Ausencia de una política cultural y políticas públicas y acciones en torno a las bibliotecas y el incentivo de la lectura. </a:t>
                      </a:r>
                      <a:endParaRPr lang="es-DO" sz="2000" b="0" kern="100" dirty="0">
                        <a:solidFill>
                          <a:sysClr val="windowText" lastClr="000000"/>
                        </a:solidFill>
                        <a:effectLst/>
                        <a:latin typeface="+mn-lt"/>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84487946"/>
                  </a:ext>
                </a:extLst>
              </a:tr>
              <a:tr h="710078">
                <a:tc>
                  <a:txBody>
                    <a:bodyPr/>
                    <a:lstStyle/>
                    <a:p>
                      <a:pPr marL="342900" lvl="0" indent="-342900">
                        <a:lnSpc>
                          <a:spcPct val="100000"/>
                        </a:lnSpc>
                        <a:spcAft>
                          <a:spcPts val="0"/>
                        </a:spcAft>
                        <a:buFont typeface="Wingdings" panose="05000000000000000000" pitchFamily="2" charset="2"/>
                        <a:buChar char="v"/>
                        <a:tabLst>
                          <a:tab pos="828675" algn="l"/>
                        </a:tabLst>
                      </a:pPr>
                      <a:r>
                        <a:rPr lang="es-MX" sz="2000" b="0" kern="100" dirty="0">
                          <a:solidFill>
                            <a:sysClr val="windowText" lastClr="000000"/>
                          </a:solidFill>
                          <a:effectLst/>
                          <a:latin typeface="+mn-lt"/>
                        </a:rPr>
                        <a:t>Poca adaptación de las bibliotecas a los nuevos tiempos y tecnologías; necesidad de reinvención del concepto biblioteca para enfrentar el impacto del internet en la lectura y el uso de las bibliotecas.</a:t>
                      </a:r>
                      <a:endParaRPr lang="es-DO" sz="2000" b="0" kern="100" dirty="0">
                        <a:solidFill>
                          <a:sysClr val="windowText" lastClr="000000"/>
                        </a:solidFill>
                        <a:effectLst/>
                        <a:latin typeface="+mn-lt"/>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11662784"/>
                  </a:ext>
                </a:extLst>
              </a:tr>
              <a:tr h="355039">
                <a:tc>
                  <a:txBody>
                    <a:bodyPr/>
                    <a:lstStyle/>
                    <a:p>
                      <a:pPr marL="342900" lvl="0" indent="-342900">
                        <a:lnSpc>
                          <a:spcPct val="100000"/>
                        </a:lnSpc>
                        <a:spcAft>
                          <a:spcPts val="0"/>
                        </a:spcAft>
                        <a:buFont typeface="Wingdings" panose="05000000000000000000" pitchFamily="2" charset="2"/>
                        <a:buChar char="v"/>
                        <a:tabLst>
                          <a:tab pos="828675" algn="l"/>
                        </a:tabLst>
                      </a:pPr>
                      <a:r>
                        <a:rPr lang="es-MX" sz="2000" b="0" kern="100" dirty="0">
                          <a:solidFill>
                            <a:sysClr val="windowText" lastClr="000000"/>
                          </a:solidFill>
                          <a:effectLst/>
                          <a:latin typeface="+mn-lt"/>
                        </a:rPr>
                        <a:t>Baja a inversión pública permanente en el área cultural y específicamente en las bibliotecas. </a:t>
                      </a:r>
                      <a:endParaRPr lang="es-DO" sz="2000" b="0" kern="100" dirty="0">
                        <a:solidFill>
                          <a:sysClr val="windowText" lastClr="000000"/>
                        </a:solidFill>
                        <a:effectLst/>
                        <a:latin typeface="+mn-lt"/>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59165132"/>
                  </a:ext>
                </a:extLst>
              </a:tr>
            </a:tbl>
          </a:graphicData>
        </a:graphic>
      </p:graphicFrame>
    </p:spTree>
    <p:extLst>
      <p:ext uri="{BB962C8B-B14F-4D97-AF65-F5344CB8AC3E}">
        <p14:creationId xmlns:p14="http://schemas.microsoft.com/office/powerpoint/2010/main" val="30913840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
            <a:extLst>
              <a:ext uri="{FF2B5EF4-FFF2-40B4-BE49-F238E27FC236}">
                <a16:creationId xmlns:a16="http://schemas.microsoft.com/office/drawing/2014/main" id="{8B6E89AB-58EE-4FD3-8026-52889A12BAF2}"/>
              </a:ext>
            </a:extLst>
          </p:cNvPr>
          <p:cNvSpPr txBox="1"/>
          <p:nvPr/>
        </p:nvSpPr>
        <p:spPr>
          <a:xfrm>
            <a:off x="499291" y="293926"/>
            <a:ext cx="3976370" cy="354330"/>
          </a:xfrm>
          <a:prstGeom prst="rect">
            <a:avLst/>
          </a:prstGeom>
          <a:solidFill>
            <a:srgbClr val="002060"/>
          </a:solidFill>
        </p:spPr>
        <p:txBody>
          <a:bodyPr wrap="square">
            <a:spAutoFit/>
          </a:bodyPr>
          <a:lstStyle/>
          <a:p>
            <a:pPr algn="just"/>
            <a:r>
              <a:rPr lang="es-ES" sz="1800" b="1" kern="1200" dirty="0">
                <a:solidFill>
                  <a:srgbClr val="FFFFFF"/>
                </a:solidFill>
                <a:effectLst/>
                <a:latin typeface="Arial" panose="020B0604020202020204" pitchFamily="34" charset="0"/>
                <a:ea typeface="Calibri" panose="020F0502020204030204" pitchFamily="34" charset="0"/>
                <a:cs typeface="Arial" panose="020B0604020202020204" pitchFamily="34" charset="0"/>
              </a:rPr>
              <a:t>Recomendaciones Estratégicas:</a:t>
            </a:r>
            <a:endParaRPr lang="es-DO"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0" name="CuadroTexto 9">
            <a:extLst>
              <a:ext uri="{FF2B5EF4-FFF2-40B4-BE49-F238E27FC236}">
                <a16:creationId xmlns:a16="http://schemas.microsoft.com/office/drawing/2014/main" id="{BBE578BC-1195-B2AE-1259-AA8B19BEAA40}"/>
              </a:ext>
            </a:extLst>
          </p:cNvPr>
          <p:cNvSpPr txBox="1"/>
          <p:nvPr/>
        </p:nvSpPr>
        <p:spPr>
          <a:xfrm>
            <a:off x="499291" y="800656"/>
            <a:ext cx="11326949" cy="5478423"/>
          </a:xfrm>
          <a:prstGeom prst="rect">
            <a:avLst/>
          </a:prstGeom>
          <a:noFill/>
        </p:spPr>
        <p:txBody>
          <a:bodyPr wrap="square">
            <a:spAutoFit/>
          </a:bodyPr>
          <a:lstStyle/>
          <a:p>
            <a:pPr marL="342900" indent="-342900">
              <a:buAutoNum type="arabicPeriod"/>
            </a:pPr>
            <a:r>
              <a:rPr lang="es-ES" sz="1400" b="1" dirty="0">
                <a:effectLst/>
                <a:latin typeface="Arial" panose="020B0604020202020204" pitchFamily="34" charset="0"/>
                <a:ea typeface="Calibri" panose="020F0502020204030204" pitchFamily="34" charset="0"/>
                <a:cs typeface="Arial" panose="020B0604020202020204" pitchFamily="34" charset="0"/>
              </a:rPr>
              <a:t>Implementación de la Ley No. 502-08 del Libro y Bibliotecas</a:t>
            </a:r>
          </a:p>
          <a:p>
            <a:endParaRPr lang="es-DO" sz="1400" dirty="0">
              <a:effectLst/>
              <a:latin typeface="Arial" panose="020B0604020202020204" pitchFamily="34" charset="0"/>
              <a:ea typeface="Calibri" panose="020F0502020204030204" pitchFamily="34" charset="0"/>
              <a:cs typeface="Arial" panose="020B0604020202020204" pitchFamily="34" charset="0"/>
            </a:endParaRPr>
          </a:p>
          <a:p>
            <a:r>
              <a:rPr lang="es-ES" sz="1400" b="1" dirty="0">
                <a:effectLst/>
                <a:latin typeface="Arial" panose="020B0604020202020204" pitchFamily="34" charset="0"/>
                <a:ea typeface="Calibri" panose="020F0502020204030204" pitchFamily="34" charset="0"/>
                <a:cs typeface="Arial" panose="020B0604020202020204" pitchFamily="34" charset="0"/>
              </a:rPr>
              <a:t>a)</a:t>
            </a:r>
            <a:r>
              <a:rPr lang="es-ES" sz="1400" dirty="0">
                <a:effectLst/>
                <a:latin typeface="Arial" panose="020B0604020202020204" pitchFamily="34" charset="0"/>
                <a:ea typeface="Calibri" panose="020F0502020204030204" pitchFamily="34" charset="0"/>
                <a:cs typeface="Arial" panose="020B0604020202020204" pitchFamily="34" charset="0"/>
              </a:rPr>
              <a:t> D</a:t>
            </a:r>
            <a:r>
              <a:rPr lang="es-DO" sz="1400" dirty="0" err="1">
                <a:effectLst/>
                <a:latin typeface="Arial" panose="020B0604020202020204" pitchFamily="34" charset="0"/>
                <a:ea typeface="Calibri" panose="020F0502020204030204" pitchFamily="34" charset="0"/>
                <a:cs typeface="Arial" panose="020B0604020202020204" pitchFamily="34" charset="0"/>
              </a:rPr>
              <a:t>otar</a:t>
            </a:r>
            <a:r>
              <a:rPr lang="es-DO" sz="1400" spc="5" dirty="0">
                <a:effectLst/>
                <a:latin typeface="Arial" panose="020B0604020202020204" pitchFamily="34" charset="0"/>
                <a:ea typeface="Calibri" panose="020F0502020204030204" pitchFamily="34" charset="0"/>
                <a:cs typeface="Arial" panose="020B0604020202020204" pitchFamily="34" charset="0"/>
              </a:rPr>
              <a:t> </a:t>
            </a:r>
            <a:r>
              <a:rPr lang="es-DO" sz="1400" dirty="0">
                <a:effectLst/>
                <a:latin typeface="Arial" panose="020B0604020202020204" pitchFamily="34" charset="0"/>
                <a:ea typeface="Calibri" panose="020F0502020204030204" pitchFamily="34" charset="0"/>
                <a:cs typeface="Arial" panose="020B0604020202020204" pitchFamily="34" charset="0"/>
              </a:rPr>
              <a:t>al</a:t>
            </a:r>
            <a:r>
              <a:rPr lang="es-DO" sz="1400" spc="5" dirty="0">
                <a:effectLst/>
                <a:latin typeface="Arial" panose="020B0604020202020204" pitchFamily="34" charset="0"/>
                <a:ea typeface="Calibri" panose="020F0502020204030204" pitchFamily="34" charset="0"/>
                <a:cs typeface="Arial" panose="020B0604020202020204" pitchFamily="34" charset="0"/>
              </a:rPr>
              <a:t> </a:t>
            </a:r>
            <a:r>
              <a:rPr lang="es-DO" sz="1400" dirty="0">
                <a:effectLst/>
                <a:latin typeface="Arial" panose="020B0604020202020204" pitchFamily="34" charset="0"/>
                <a:ea typeface="Calibri" panose="020F0502020204030204" pitchFamily="34" charset="0"/>
                <a:cs typeface="Arial" panose="020B0604020202020204" pitchFamily="34" charset="0"/>
              </a:rPr>
              <a:t>país</a:t>
            </a:r>
            <a:r>
              <a:rPr lang="es-DO" sz="1400" spc="5" dirty="0">
                <a:effectLst/>
                <a:latin typeface="Arial" panose="020B0604020202020204" pitchFamily="34" charset="0"/>
                <a:ea typeface="Calibri" panose="020F0502020204030204" pitchFamily="34" charset="0"/>
                <a:cs typeface="Arial" panose="020B0604020202020204" pitchFamily="34" charset="0"/>
              </a:rPr>
              <a:t> </a:t>
            </a:r>
            <a:r>
              <a:rPr lang="es-DO" sz="1400" dirty="0">
                <a:effectLst/>
                <a:latin typeface="Arial" panose="020B0604020202020204" pitchFamily="34" charset="0"/>
                <a:ea typeface="Calibri" panose="020F0502020204030204" pitchFamily="34" charset="0"/>
                <a:cs typeface="Arial" panose="020B0604020202020204" pitchFamily="34" charset="0"/>
              </a:rPr>
              <a:t>de</a:t>
            </a:r>
            <a:r>
              <a:rPr lang="es-DO" sz="1400" spc="5" dirty="0">
                <a:effectLst/>
                <a:latin typeface="Arial" panose="020B0604020202020204" pitchFamily="34" charset="0"/>
                <a:ea typeface="Calibri" panose="020F0502020204030204" pitchFamily="34" charset="0"/>
                <a:cs typeface="Arial" panose="020B0604020202020204" pitchFamily="34" charset="0"/>
              </a:rPr>
              <a:t> </a:t>
            </a:r>
            <a:r>
              <a:rPr lang="es-DO" sz="1400" dirty="0">
                <a:effectLst/>
                <a:latin typeface="Arial" panose="020B0604020202020204" pitchFamily="34" charset="0"/>
                <a:ea typeface="Calibri" panose="020F0502020204030204" pitchFamily="34" charset="0"/>
                <a:cs typeface="Arial" panose="020B0604020202020204" pitchFamily="34" charset="0"/>
              </a:rPr>
              <a:t>una</a:t>
            </a:r>
            <a:r>
              <a:rPr lang="es-DO" sz="1400" spc="5" dirty="0">
                <a:effectLst/>
                <a:latin typeface="Arial" panose="020B0604020202020204" pitchFamily="34" charset="0"/>
                <a:ea typeface="Calibri" panose="020F0502020204030204" pitchFamily="34" charset="0"/>
                <a:cs typeface="Arial" panose="020B0604020202020204" pitchFamily="34" charset="0"/>
              </a:rPr>
              <a:t> </a:t>
            </a:r>
            <a:r>
              <a:rPr lang="es-DO" sz="1400" dirty="0">
                <a:effectLst/>
                <a:latin typeface="Arial" panose="020B0604020202020204" pitchFamily="34" charset="0"/>
                <a:ea typeface="Calibri" panose="020F0502020204030204" pitchFamily="34" charset="0"/>
                <a:cs typeface="Arial" panose="020B0604020202020204" pitchFamily="34" charset="0"/>
              </a:rPr>
              <a:t>infraestructura</a:t>
            </a:r>
            <a:r>
              <a:rPr lang="es-DO" sz="1400" spc="5" dirty="0">
                <a:effectLst/>
                <a:latin typeface="Arial" panose="020B0604020202020204" pitchFamily="34" charset="0"/>
                <a:ea typeface="Calibri" panose="020F0502020204030204" pitchFamily="34" charset="0"/>
                <a:cs typeface="Arial" panose="020B0604020202020204" pitchFamily="34" charset="0"/>
              </a:rPr>
              <a:t> </a:t>
            </a:r>
            <a:r>
              <a:rPr lang="es-DO" sz="1400" dirty="0">
                <a:effectLst/>
                <a:latin typeface="Arial" panose="020B0604020202020204" pitchFamily="34" charset="0"/>
                <a:ea typeface="Calibri" panose="020F0502020204030204" pitchFamily="34" charset="0"/>
                <a:cs typeface="Arial" panose="020B0604020202020204" pitchFamily="34" charset="0"/>
              </a:rPr>
              <a:t>bibliotecaria</a:t>
            </a:r>
            <a:r>
              <a:rPr lang="es-DO" sz="1400" spc="5" dirty="0">
                <a:effectLst/>
                <a:latin typeface="Arial" panose="020B0604020202020204" pitchFamily="34" charset="0"/>
                <a:ea typeface="Calibri" panose="020F0502020204030204" pitchFamily="34" charset="0"/>
                <a:cs typeface="Arial" panose="020B0604020202020204" pitchFamily="34" charset="0"/>
              </a:rPr>
              <a:t> </a:t>
            </a:r>
            <a:r>
              <a:rPr lang="es-DO" sz="1400" dirty="0">
                <a:effectLst/>
                <a:latin typeface="Arial" panose="020B0604020202020204" pitchFamily="34" charset="0"/>
                <a:ea typeface="Calibri" panose="020F0502020204030204" pitchFamily="34" charset="0"/>
                <a:cs typeface="Arial" panose="020B0604020202020204" pitchFamily="34" charset="0"/>
              </a:rPr>
              <a:t>acorde</a:t>
            </a:r>
            <a:r>
              <a:rPr lang="es-DO" sz="1400" spc="5" dirty="0">
                <a:effectLst/>
                <a:latin typeface="Arial" panose="020B0604020202020204" pitchFamily="34" charset="0"/>
                <a:ea typeface="Calibri" panose="020F0502020204030204" pitchFamily="34" charset="0"/>
                <a:cs typeface="Arial" panose="020B0604020202020204" pitchFamily="34" charset="0"/>
              </a:rPr>
              <a:t> </a:t>
            </a:r>
            <a:r>
              <a:rPr lang="es-DO" sz="1400" dirty="0">
                <a:effectLst/>
                <a:latin typeface="Arial" panose="020B0604020202020204" pitchFamily="34" charset="0"/>
                <a:ea typeface="Calibri" panose="020F0502020204030204" pitchFamily="34" charset="0"/>
                <a:cs typeface="Arial" panose="020B0604020202020204" pitchFamily="34" charset="0"/>
              </a:rPr>
              <a:t>con</a:t>
            </a:r>
            <a:r>
              <a:rPr lang="es-DO" sz="1400" spc="5" dirty="0">
                <a:effectLst/>
                <a:latin typeface="Arial" panose="020B0604020202020204" pitchFamily="34" charset="0"/>
                <a:ea typeface="Calibri" panose="020F0502020204030204" pitchFamily="34" charset="0"/>
                <a:cs typeface="Arial" panose="020B0604020202020204" pitchFamily="34" charset="0"/>
              </a:rPr>
              <a:t> </a:t>
            </a:r>
            <a:r>
              <a:rPr lang="es-DO" sz="1400" dirty="0">
                <a:effectLst/>
                <a:latin typeface="Arial" panose="020B0604020202020204" pitchFamily="34" charset="0"/>
                <a:ea typeface="Calibri" panose="020F0502020204030204" pitchFamily="34" charset="0"/>
                <a:cs typeface="Arial" panose="020B0604020202020204" pitchFamily="34" charset="0"/>
              </a:rPr>
              <a:t>las</a:t>
            </a:r>
            <a:r>
              <a:rPr lang="es-DO" sz="1400" spc="5" dirty="0">
                <a:effectLst/>
                <a:latin typeface="Arial" panose="020B0604020202020204" pitchFamily="34" charset="0"/>
                <a:ea typeface="Calibri" panose="020F0502020204030204" pitchFamily="34" charset="0"/>
                <a:cs typeface="Arial" panose="020B0604020202020204" pitchFamily="34" charset="0"/>
              </a:rPr>
              <a:t> </a:t>
            </a:r>
            <a:r>
              <a:rPr lang="es-DO" sz="1400" dirty="0">
                <a:effectLst/>
                <a:latin typeface="Arial" panose="020B0604020202020204" pitchFamily="34" charset="0"/>
                <a:ea typeface="Calibri" panose="020F0502020204030204" pitchFamily="34" charset="0"/>
                <a:cs typeface="Arial" panose="020B0604020202020204" pitchFamily="34" charset="0"/>
              </a:rPr>
              <a:t>demandas</a:t>
            </a:r>
            <a:r>
              <a:rPr lang="es-DO" sz="1400" spc="5" dirty="0">
                <a:effectLst/>
                <a:latin typeface="Arial" panose="020B0604020202020204" pitchFamily="34" charset="0"/>
                <a:ea typeface="Calibri" panose="020F0502020204030204" pitchFamily="34" charset="0"/>
                <a:cs typeface="Arial" panose="020B0604020202020204" pitchFamily="34" charset="0"/>
              </a:rPr>
              <a:t> </a:t>
            </a:r>
            <a:r>
              <a:rPr lang="es-DO" sz="1400" dirty="0">
                <a:effectLst/>
                <a:latin typeface="Arial" panose="020B0604020202020204" pitchFamily="34" charset="0"/>
                <a:ea typeface="Calibri" panose="020F0502020204030204" pitchFamily="34" charset="0"/>
                <a:cs typeface="Arial" panose="020B0604020202020204" pitchFamily="34" charset="0"/>
              </a:rPr>
              <a:t>contemporáneas. </a:t>
            </a:r>
          </a:p>
          <a:p>
            <a:pPr lvl="0" algn="just"/>
            <a:r>
              <a:rPr lang="es-ES" sz="1400" b="1" dirty="0">
                <a:latin typeface="Arial" panose="020B0604020202020204" pitchFamily="34" charset="0"/>
                <a:ea typeface="Calibri" panose="020F0502020204030204" pitchFamily="34" charset="0"/>
                <a:cs typeface="Arial" panose="020B0604020202020204" pitchFamily="34" charset="0"/>
              </a:rPr>
              <a:t>b) </a:t>
            </a:r>
            <a:r>
              <a:rPr lang="es-DO" sz="1400" dirty="0">
                <a:effectLst/>
                <a:latin typeface="Arial" panose="020B0604020202020204" pitchFamily="34" charset="0"/>
                <a:ea typeface="Calibri" panose="020F0502020204030204" pitchFamily="34" charset="0"/>
                <a:cs typeface="Arial" panose="020B0604020202020204" pitchFamily="34" charset="0"/>
              </a:rPr>
              <a:t>Apoyar el desarrollo de una estrategia nacional de fomento y promoción del Sistema</a:t>
            </a:r>
            <a:r>
              <a:rPr lang="es-DO" sz="1400" spc="5" dirty="0">
                <a:effectLst/>
                <a:latin typeface="Arial" panose="020B0604020202020204" pitchFamily="34" charset="0"/>
                <a:ea typeface="Calibri" panose="020F0502020204030204" pitchFamily="34" charset="0"/>
                <a:cs typeface="Arial" panose="020B0604020202020204" pitchFamily="34" charset="0"/>
              </a:rPr>
              <a:t> </a:t>
            </a:r>
            <a:r>
              <a:rPr lang="es-DO" sz="1400" dirty="0">
                <a:effectLst/>
                <a:latin typeface="Arial" panose="020B0604020202020204" pitchFamily="34" charset="0"/>
                <a:ea typeface="Calibri" panose="020F0502020204030204" pitchFamily="34" charset="0"/>
                <a:cs typeface="Arial" panose="020B0604020202020204" pitchFamily="34" charset="0"/>
              </a:rPr>
              <a:t>Nacional</a:t>
            </a:r>
            <a:r>
              <a:rPr lang="es-DO" sz="1400" spc="-10" dirty="0">
                <a:effectLst/>
                <a:latin typeface="Arial" panose="020B0604020202020204" pitchFamily="34" charset="0"/>
                <a:ea typeface="Calibri" panose="020F0502020204030204" pitchFamily="34" charset="0"/>
                <a:cs typeface="Arial" panose="020B0604020202020204" pitchFamily="34" charset="0"/>
              </a:rPr>
              <a:t> </a:t>
            </a:r>
            <a:r>
              <a:rPr lang="es-DO" sz="1400" dirty="0">
                <a:effectLst/>
                <a:latin typeface="Arial" panose="020B0604020202020204" pitchFamily="34" charset="0"/>
                <a:ea typeface="Calibri" panose="020F0502020204030204" pitchFamily="34" charset="0"/>
                <a:cs typeface="Arial" panose="020B0604020202020204" pitchFamily="34" charset="0"/>
              </a:rPr>
              <a:t>de</a:t>
            </a:r>
            <a:r>
              <a:rPr lang="es-DO" sz="1400" spc="-5" dirty="0">
                <a:effectLst/>
                <a:latin typeface="Arial" panose="020B0604020202020204" pitchFamily="34" charset="0"/>
                <a:ea typeface="Calibri" panose="020F0502020204030204" pitchFamily="34" charset="0"/>
                <a:cs typeface="Arial" panose="020B0604020202020204" pitchFamily="34" charset="0"/>
              </a:rPr>
              <a:t> </a:t>
            </a:r>
            <a:r>
              <a:rPr lang="es-DO" sz="1400" dirty="0">
                <a:effectLst/>
                <a:latin typeface="Arial" panose="020B0604020202020204" pitchFamily="34" charset="0"/>
                <a:ea typeface="Calibri" panose="020F0502020204030204" pitchFamily="34" charset="0"/>
                <a:cs typeface="Arial" panose="020B0604020202020204" pitchFamily="34" charset="0"/>
              </a:rPr>
              <a:t>Bibliotecas</a:t>
            </a:r>
            <a:r>
              <a:rPr lang="es-DO" sz="1400" spc="-5" dirty="0">
                <a:effectLst/>
                <a:latin typeface="Arial" panose="020B0604020202020204" pitchFamily="34" charset="0"/>
                <a:ea typeface="Calibri" panose="020F0502020204030204" pitchFamily="34" charset="0"/>
                <a:cs typeface="Arial" panose="020B0604020202020204" pitchFamily="34" charset="0"/>
              </a:rPr>
              <a:t> </a:t>
            </a:r>
            <a:r>
              <a:rPr lang="es-DO" sz="1400" dirty="0">
                <a:effectLst/>
                <a:latin typeface="Arial" panose="020B0604020202020204" pitchFamily="34" charset="0"/>
                <a:ea typeface="Calibri" panose="020F0502020204030204" pitchFamily="34" charset="0"/>
                <a:cs typeface="Arial" panose="020B0604020202020204" pitchFamily="34" charset="0"/>
              </a:rPr>
              <a:t>y</a:t>
            </a:r>
            <a:r>
              <a:rPr lang="es-DO" sz="1400" spc="-10" dirty="0">
                <a:effectLst/>
                <a:latin typeface="Arial" panose="020B0604020202020204" pitchFamily="34" charset="0"/>
                <a:ea typeface="Calibri" panose="020F0502020204030204" pitchFamily="34" charset="0"/>
                <a:cs typeface="Arial" panose="020B0604020202020204" pitchFamily="34" charset="0"/>
              </a:rPr>
              <a:t> </a:t>
            </a:r>
            <a:r>
              <a:rPr lang="es-DO" sz="1400" dirty="0">
                <a:effectLst/>
                <a:latin typeface="Arial" panose="020B0604020202020204" pitchFamily="34" charset="0"/>
                <a:ea typeface="Calibri" panose="020F0502020204030204" pitchFamily="34" charset="0"/>
                <a:cs typeface="Arial" panose="020B0604020202020204" pitchFamily="34" charset="0"/>
              </a:rPr>
              <a:t>de</a:t>
            </a:r>
            <a:r>
              <a:rPr lang="es-DO" sz="1400" spc="-5" dirty="0">
                <a:effectLst/>
                <a:latin typeface="Arial" panose="020B0604020202020204" pitchFamily="34" charset="0"/>
                <a:ea typeface="Calibri" panose="020F0502020204030204" pitchFamily="34" charset="0"/>
                <a:cs typeface="Arial" panose="020B0604020202020204" pitchFamily="34" charset="0"/>
              </a:rPr>
              <a:t> </a:t>
            </a:r>
            <a:r>
              <a:rPr lang="es-DO" sz="1400" dirty="0">
                <a:effectLst/>
                <a:latin typeface="Arial" panose="020B0604020202020204" pitchFamily="34" charset="0"/>
                <a:ea typeface="Calibri" panose="020F0502020204030204" pitchFamily="34" charset="0"/>
                <a:cs typeface="Arial" panose="020B0604020202020204" pitchFamily="34" charset="0"/>
              </a:rPr>
              <a:t>producción</a:t>
            </a:r>
            <a:r>
              <a:rPr lang="es-DO" sz="1400" spc="-5" dirty="0">
                <a:effectLst/>
                <a:latin typeface="Arial" panose="020B0604020202020204" pitchFamily="34" charset="0"/>
                <a:ea typeface="Calibri" panose="020F0502020204030204" pitchFamily="34" charset="0"/>
                <a:cs typeface="Arial" panose="020B0604020202020204" pitchFamily="34" charset="0"/>
              </a:rPr>
              <a:t> </a:t>
            </a:r>
            <a:r>
              <a:rPr lang="es-DO" sz="1400" dirty="0">
                <a:effectLst/>
                <a:latin typeface="Arial" panose="020B0604020202020204" pitchFamily="34" charset="0"/>
                <a:ea typeface="Calibri" panose="020F0502020204030204" pitchFamily="34" charset="0"/>
                <a:cs typeface="Arial" panose="020B0604020202020204" pitchFamily="34" charset="0"/>
              </a:rPr>
              <a:t>y</a:t>
            </a:r>
            <a:r>
              <a:rPr lang="es-DO" sz="1400" spc="-5" dirty="0">
                <a:effectLst/>
                <a:latin typeface="Arial" panose="020B0604020202020204" pitchFamily="34" charset="0"/>
                <a:ea typeface="Calibri" panose="020F0502020204030204" pitchFamily="34" charset="0"/>
                <a:cs typeface="Arial" panose="020B0604020202020204" pitchFamily="34" charset="0"/>
              </a:rPr>
              <a:t> </a:t>
            </a:r>
            <a:r>
              <a:rPr lang="es-DO" sz="1400" dirty="0">
                <a:effectLst/>
                <a:latin typeface="Arial" panose="020B0604020202020204" pitchFamily="34" charset="0"/>
                <a:ea typeface="Calibri" panose="020F0502020204030204" pitchFamily="34" charset="0"/>
                <a:cs typeface="Arial" panose="020B0604020202020204" pitchFamily="34" charset="0"/>
              </a:rPr>
              <a:t>acceso</a:t>
            </a:r>
            <a:r>
              <a:rPr lang="es-DO" sz="1400" spc="-5" dirty="0">
                <a:effectLst/>
                <a:latin typeface="Arial" panose="020B0604020202020204" pitchFamily="34" charset="0"/>
                <a:ea typeface="Calibri" panose="020F0502020204030204" pitchFamily="34" charset="0"/>
                <a:cs typeface="Arial" panose="020B0604020202020204" pitchFamily="34" charset="0"/>
              </a:rPr>
              <a:t> </a:t>
            </a:r>
            <a:r>
              <a:rPr lang="es-DO" sz="1400" dirty="0">
                <a:effectLst/>
                <a:latin typeface="Arial" panose="020B0604020202020204" pitchFamily="34" charset="0"/>
                <a:ea typeface="Calibri" panose="020F0502020204030204" pitchFamily="34" charset="0"/>
                <a:cs typeface="Arial" panose="020B0604020202020204" pitchFamily="34" charset="0"/>
              </a:rPr>
              <a:t>al conocimiento y a</a:t>
            </a:r>
            <a:r>
              <a:rPr lang="es-DO" sz="1400" spc="-5" dirty="0">
                <a:effectLst/>
                <a:latin typeface="Arial" panose="020B0604020202020204" pitchFamily="34" charset="0"/>
                <a:ea typeface="Calibri" panose="020F0502020204030204" pitchFamily="34" charset="0"/>
                <a:cs typeface="Arial" panose="020B0604020202020204" pitchFamily="34" charset="0"/>
              </a:rPr>
              <a:t> </a:t>
            </a:r>
            <a:r>
              <a:rPr lang="es-DO" sz="1400" dirty="0">
                <a:effectLst/>
                <a:latin typeface="Arial" panose="020B0604020202020204" pitchFamily="34" charset="0"/>
                <a:ea typeface="Calibri" panose="020F0502020204030204" pitchFamily="34" charset="0"/>
                <a:cs typeface="Arial" panose="020B0604020202020204" pitchFamily="34" charset="0"/>
              </a:rPr>
              <a:t>la información.</a:t>
            </a:r>
          </a:p>
          <a:p>
            <a:pPr marL="171450" indent="-171450" algn="just">
              <a:buFont typeface="Arial" panose="020B0604020202020204" pitchFamily="34" charset="0"/>
              <a:buChar char="•"/>
            </a:pPr>
            <a:r>
              <a:rPr lang="es-DO" sz="1400" dirty="0">
                <a:effectLst/>
                <a:latin typeface="Arial" panose="020B0604020202020204" pitchFamily="34" charset="0"/>
                <a:ea typeface="Calibri" panose="020F0502020204030204" pitchFamily="34" charset="0"/>
                <a:cs typeface="Arial" panose="020B0604020202020204" pitchFamily="34" charset="0"/>
              </a:rPr>
              <a:t> </a:t>
            </a:r>
            <a:r>
              <a:rPr lang="es-DO" sz="1400" dirty="0">
                <a:latin typeface="Arial" panose="020B0604020202020204" pitchFamily="34" charset="0"/>
                <a:ea typeface="Calibri" panose="020F0502020204030204" pitchFamily="34" charset="0"/>
                <a:cs typeface="Arial" panose="020B0604020202020204" pitchFamily="34" charset="0"/>
              </a:rPr>
              <a:t>La elaboración de un </a:t>
            </a:r>
            <a:r>
              <a:rPr lang="es-DO" sz="1400" i="1" dirty="0">
                <a:latin typeface="Arial" panose="020B0604020202020204" pitchFamily="34" charset="0"/>
                <a:ea typeface="Calibri" panose="020F0502020204030204" pitchFamily="34" charset="0"/>
                <a:cs typeface="Arial" panose="020B0604020202020204" pitchFamily="34" charset="0"/>
              </a:rPr>
              <a:t>“Directorio nacional físico y digital actualizado de bibliotecas dominicanas</a:t>
            </a:r>
            <a:r>
              <a:rPr lang="es-DO" sz="1400" dirty="0">
                <a:latin typeface="Arial" panose="020B0604020202020204" pitchFamily="34" charset="0"/>
                <a:ea typeface="Calibri" panose="020F0502020204030204" pitchFamily="34" charset="0"/>
                <a:cs typeface="Arial" panose="020B0604020202020204" pitchFamily="34" charset="0"/>
              </a:rPr>
              <a:t>”.</a:t>
            </a:r>
          </a:p>
          <a:p>
            <a:pPr marL="171450" indent="-171450" algn="just">
              <a:buFont typeface="Arial" panose="020B0604020202020204" pitchFamily="34" charset="0"/>
              <a:buChar char="•"/>
            </a:pPr>
            <a:r>
              <a:rPr lang="es-DO" sz="1400" dirty="0">
                <a:latin typeface="Arial" panose="020B0604020202020204" pitchFamily="34" charset="0"/>
                <a:ea typeface="Calibri" panose="020F0502020204030204" pitchFamily="34" charset="0"/>
                <a:cs typeface="Arial" panose="020B0604020202020204" pitchFamily="34" charset="0"/>
              </a:rPr>
              <a:t>La formulación de un plan </a:t>
            </a:r>
            <a:r>
              <a:rPr lang="es-DO" sz="1400" dirty="0" err="1">
                <a:latin typeface="Arial" panose="020B0604020202020204" pitchFamily="34" charset="0"/>
                <a:ea typeface="Calibri" panose="020F0502020204030204" pitchFamily="34" charset="0"/>
                <a:cs typeface="Arial" panose="020B0604020202020204" pitchFamily="34" charset="0"/>
              </a:rPr>
              <a:t>estra</a:t>
            </a:r>
            <a:r>
              <a:rPr lang="es-DO" sz="1400" i="1" dirty="0" err="1">
                <a:effectLst/>
                <a:latin typeface="Arial" panose="020B0604020202020204" pitchFamily="34" charset="0"/>
                <a:ea typeface="Calibri" panose="020F0502020204030204" pitchFamily="34" charset="0"/>
                <a:cs typeface="Arial" panose="020B0604020202020204" pitchFamily="34" charset="0"/>
              </a:rPr>
              <a:t>tratégico</a:t>
            </a:r>
            <a:r>
              <a:rPr lang="es-DO" sz="1400" i="1" dirty="0">
                <a:effectLst/>
                <a:latin typeface="Arial" panose="020B0604020202020204" pitchFamily="34" charset="0"/>
                <a:ea typeface="Calibri" panose="020F0502020204030204" pitchFamily="34" charset="0"/>
                <a:cs typeface="Arial" panose="020B0604020202020204" pitchFamily="34" charset="0"/>
              </a:rPr>
              <a:t> nacional de desarrollo y fortalecimiento de las bibliotecas públicas de la República Dominicana</a:t>
            </a:r>
            <a:r>
              <a:rPr lang="es-DO" sz="1400" dirty="0">
                <a:effectLst/>
                <a:latin typeface="Arial" panose="020B0604020202020204" pitchFamily="34" charset="0"/>
                <a:ea typeface="Calibri" panose="020F0502020204030204" pitchFamily="34" charset="0"/>
                <a:cs typeface="Arial" panose="020B0604020202020204" pitchFamily="34" charset="0"/>
              </a:rPr>
              <a:t>”.</a:t>
            </a:r>
          </a:p>
          <a:p>
            <a:pPr algn="just"/>
            <a:r>
              <a:rPr lang="es-DO" sz="1400" dirty="0">
                <a:effectLst/>
                <a:latin typeface="Arial" panose="020B0604020202020204" pitchFamily="34" charset="0"/>
                <a:ea typeface="Times New Roman" panose="02020603050405020304" pitchFamily="18" charset="0"/>
                <a:cs typeface="Arial" panose="020B0604020202020204" pitchFamily="34" charset="0"/>
              </a:rPr>
              <a:t> </a:t>
            </a:r>
          </a:p>
          <a:p>
            <a:pPr algn="just"/>
            <a:r>
              <a:rPr lang="es-DO" sz="1400" b="1" dirty="0">
                <a:effectLst/>
                <a:latin typeface="Arial" panose="020B0604020202020204" pitchFamily="34" charset="0"/>
                <a:ea typeface="Times New Roman" panose="02020603050405020304" pitchFamily="18" charset="0"/>
                <a:cs typeface="Arial" panose="020B0604020202020204" pitchFamily="34" charset="0"/>
              </a:rPr>
              <a:t>2. Definir y desarrollar una estrategia de fortalecimiento de las bibliotecas públicas nacionales en los siguientes aspectos:</a:t>
            </a:r>
            <a:endParaRPr lang="es-DO" sz="14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Wingdings" panose="05000000000000000000" pitchFamily="2" charset="2"/>
              <a:buChar char=""/>
              <a:tabLst>
                <a:tab pos="180340" algn="l"/>
              </a:tabLst>
            </a:pPr>
            <a:r>
              <a:rPr lang="es-DO" sz="1400" dirty="0">
                <a:effectLst/>
                <a:latin typeface="Arial" panose="020B0604020202020204" pitchFamily="34" charset="0"/>
                <a:ea typeface="Calibri" panose="020F0502020204030204" pitchFamily="34" charset="0"/>
                <a:cs typeface="Arial" panose="020B0604020202020204" pitchFamily="34" charset="0"/>
              </a:rPr>
              <a:t>Infraestructura</a:t>
            </a:r>
          </a:p>
          <a:p>
            <a:pPr marL="342900" lvl="0" indent="-342900" algn="just">
              <a:buFont typeface="Wingdings" panose="05000000000000000000" pitchFamily="2" charset="2"/>
              <a:buChar char=""/>
            </a:pPr>
            <a:r>
              <a:rPr lang="es-DO" sz="1400" dirty="0">
                <a:effectLst/>
                <a:latin typeface="Arial" panose="020B0604020202020204" pitchFamily="34" charset="0"/>
                <a:ea typeface="Calibri" panose="020F0502020204030204" pitchFamily="34" charset="0"/>
                <a:cs typeface="Arial" panose="020B0604020202020204" pitchFamily="34" charset="0"/>
              </a:rPr>
              <a:t>Mobiliario y equipamiento</a:t>
            </a:r>
          </a:p>
          <a:p>
            <a:pPr marL="342900" lvl="0" indent="-342900" algn="just">
              <a:buFont typeface="Wingdings" panose="05000000000000000000" pitchFamily="2" charset="2"/>
              <a:buChar char=""/>
            </a:pPr>
            <a:r>
              <a:rPr lang="es-DO"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Cantidad y cualificación del personal bibliotecario</a:t>
            </a:r>
            <a:endParaRPr lang="es-DO" sz="14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buFont typeface="Wingdings" panose="05000000000000000000" pitchFamily="2" charset="2"/>
              <a:buChar char=""/>
            </a:pPr>
            <a:r>
              <a:rPr lang="es-DO" sz="1400" dirty="0">
                <a:effectLst/>
                <a:latin typeface="Arial" panose="020B0604020202020204" pitchFamily="34" charset="0"/>
                <a:ea typeface="Calibri" panose="020F0502020204030204" pitchFamily="34" charset="0"/>
                <a:cs typeface="Arial" panose="020B0604020202020204" pitchFamily="34" charset="0"/>
              </a:rPr>
              <a:t>Cantidad, calidad y </a:t>
            </a:r>
            <a:r>
              <a:rPr lang="es-ES" sz="1400" dirty="0">
                <a:effectLst/>
                <a:latin typeface="Arial" panose="020B0604020202020204" pitchFamily="34" charset="0"/>
                <a:ea typeface="Calibri" panose="020F0502020204030204" pitchFamily="34" charset="0"/>
                <a:cs typeface="Arial" panose="020B0604020202020204" pitchFamily="34" charset="0"/>
              </a:rPr>
              <a:t>renovación</a:t>
            </a:r>
            <a:r>
              <a:rPr lang="es-DO" sz="1400" dirty="0">
                <a:effectLst/>
                <a:latin typeface="Arial" panose="020B0604020202020204" pitchFamily="34" charset="0"/>
                <a:ea typeface="Calibri" panose="020F0502020204030204" pitchFamily="34" charset="0"/>
                <a:cs typeface="Arial" panose="020B0604020202020204" pitchFamily="34" charset="0"/>
              </a:rPr>
              <a:t> de los acervos bibliográficos</a:t>
            </a:r>
          </a:p>
          <a:p>
            <a:pPr algn="just"/>
            <a:endParaRPr lang="es-DO" sz="1400" b="1" dirty="0">
              <a:latin typeface="Arial" panose="020B0604020202020204" pitchFamily="34" charset="0"/>
              <a:ea typeface="Calibri" panose="020F0502020204030204" pitchFamily="34" charset="0"/>
              <a:cs typeface="Arial" panose="020B0604020202020204" pitchFamily="34" charset="0"/>
            </a:endParaRPr>
          </a:p>
          <a:p>
            <a:pPr algn="just"/>
            <a:r>
              <a:rPr lang="es-ES" sz="1400" b="1" dirty="0">
                <a:effectLst/>
                <a:latin typeface="Arial" panose="020B0604020202020204" pitchFamily="34" charset="0"/>
                <a:ea typeface="Calibri" panose="020F0502020204030204" pitchFamily="34" charset="0"/>
                <a:cs typeface="Arial" panose="020B0604020202020204" pitchFamily="34" charset="0"/>
              </a:rPr>
              <a:t>3. Implementar la política de préstamo de libros a domicilio</a:t>
            </a:r>
          </a:p>
          <a:p>
            <a:pPr algn="just"/>
            <a:endParaRPr lang="es-DO" sz="1400" dirty="0">
              <a:effectLst/>
              <a:latin typeface="Arial" panose="020B0604020202020204" pitchFamily="34" charset="0"/>
              <a:ea typeface="Calibri" panose="020F0502020204030204" pitchFamily="34" charset="0"/>
              <a:cs typeface="Arial" panose="020B0604020202020204" pitchFamily="34" charset="0"/>
            </a:endParaRPr>
          </a:p>
          <a:p>
            <a:pPr algn="just"/>
            <a:r>
              <a:rPr lang="es-DO" sz="1400" b="1" dirty="0">
                <a:latin typeface="Arial" panose="020B0604020202020204" pitchFamily="34" charset="0"/>
                <a:ea typeface="Times New Roman" panose="02020603050405020304" pitchFamily="18" charset="0"/>
                <a:cs typeface="Arial" panose="020B0604020202020204" pitchFamily="34" charset="0"/>
              </a:rPr>
              <a:t>4. </a:t>
            </a:r>
            <a:r>
              <a:rPr lang="es-DO" sz="1400" b="1" dirty="0">
                <a:effectLst/>
                <a:latin typeface="Arial" panose="020B0604020202020204" pitchFamily="34" charset="0"/>
                <a:ea typeface="Times New Roman" panose="02020603050405020304" pitchFamily="18" charset="0"/>
                <a:cs typeface="Arial" panose="020B0604020202020204" pitchFamily="34" charset="0"/>
              </a:rPr>
              <a:t>Creación de bibliotecas garantizando su d</a:t>
            </a:r>
            <a:r>
              <a:rPr lang="es-ES" sz="1400" b="1" dirty="0" err="1">
                <a:effectLst/>
                <a:latin typeface="Arial" panose="020B0604020202020204" pitchFamily="34" charset="0"/>
                <a:ea typeface="Times New Roman" panose="02020603050405020304" pitchFamily="18" charset="0"/>
                <a:cs typeface="Arial" panose="020B0604020202020204" pitchFamily="34" charset="0"/>
              </a:rPr>
              <a:t>esconcentración</a:t>
            </a:r>
            <a:r>
              <a:rPr lang="es-ES" sz="1400" b="1" dirty="0">
                <a:effectLst/>
                <a:latin typeface="Arial" panose="020B0604020202020204" pitchFamily="34" charset="0"/>
                <a:ea typeface="Times New Roman" panose="02020603050405020304" pitchFamily="18" charset="0"/>
                <a:cs typeface="Arial" panose="020B0604020202020204" pitchFamily="34" charset="0"/>
              </a:rPr>
              <a:t> territorial</a:t>
            </a:r>
          </a:p>
          <a:p>
            <a:pPr algn="just"/>
            <a:endParaRPr lang="es-DO" sz="1400" dirty="0">
              <a:effectLst/>
              <a:latin typeface="Arial" panose="020B0604020202020204" pitchFamily="34" charset="0"/>
              <a:ea typeface="Times New Roman" panose="02020603050405020304" pitchFamily="18" charset="0"/>
              <a:cs typeface="Arial" panose="020B0604020202020204" pitchFamily="34" charset="0"/>
            </a:endParaRPr>
          </a:p>
          <a:p>
            <a:pPr marL="270510" indent="-270510" algn="just"/>
            <a:r>
              <a:rPr lang="es-ES" sz="1400" b="1" dirty="0">
                <a:latin typeface="Arial" panose="020B0604020202020204" pitchFamily="34" charset="0"/>
                <a:ea typeface="Times New Roman" panose="02020603050405020304" pitchFamily="18" charset="0"/>
                <a:cs typeface="Arial" panose="020B0604020202020204" pitchFamily="34" charset="0"/>
              </a:rPr>
              <a:t>5. </a:t>
            </a:r>
            <a:r>
              <a:rPr lang="es-DO" sz="1400" b="1" dirty="0">
                <a:effectLst/>
                <a:latin typeface="Arial" panose="020B0604020202020204" pitchFamily="34" charset="0"/>
                <a:ea typeface="Times New Roman" panose="02020603050405020304" pitchFamily="18" charset="0"/>
                <a:cs typeface="Arial" panose="020B0604020202020204" pitchFamily="34" charset="0"/>
              </a:rPr>
              <a:t>Recuperar las bibliotecas de las bibliotecas inactivas</a:t>
            </a:r>
            <a:r>
              <a:rPr lang="es-ES" sz="1400" dirty="0">
                <a:effectLst/>
                <a:latin typeface="Arial" panose="020B0604020202020204" pitchFamily="34" charset="0"/>
                <a:ea typeface="Times New Roman" panose="02020603050405020304" pitchFamily="18" charset="0"/>
                <a:cs typeface="Arial" panose="020B0604020202020204" pitchFamily="34" charset="0"/>
              </a:rPr>
              <a:t> </a:t>
            </a:r>
          </a:p>
          <a:p>
            <a:pPr marL="270510" indent="-270510" algn="just"/>
            <a:endParaRPr lang="es-DO" sz="14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s-DO" sz="1400" b="1" dirty="0">
                <a:effectLst/>
                <a:latin typeface="Arial" panose="020B0604020202020204" pitchFamily="34" charset="0"/>
                <a:ea typeface="Calibri" panose="020F0502020204030204" pitchFamily="34" charset="0"/>
                <a:cs typeface="Arial" panose="020B0604020202020204" pitchFamily="34" charset="0"/>
              </a:rPr>
              <a:t>6. Fortalecer la capacidad de difusión e impacto en la promoción del libro y la lectura en sus comunidades</a:t>
            </a:r>
          </a:p>
          <a:p>
            <a:pPr algn="just"/>
            <a:endParaRPr lang="es-DO" sz="1400" dirty="0">
              <a:effectLst/>
              <a:latin typeface="Arial" panose="020B0604020202020204" pitchFamily="34" charset="0"/>
              <a:ea typeface="Calibri" panose="020F0502020204030204" pitchFamily="34" charset="0"/>
              <a:cs typeface="Arial" panose="020B0604020202020204" pitchFamily="34" charset="0"/>
            </a:endParaRPr>
          </a:p>
          <a:p>
            <a:pPr algn="just"/>
            <a:r>
              <a:rPr lang="es-DO" sz="1400" b="1" dirty="0">
                <a:effectLst/>
                <a:latin typeface="Arial" panose="020B0604020202020204" pitchFamily="34" charset="0"/>
                <a:ea typeface="Calibri" panose="020F0502020204030204" pitchFamily="34" charset="0"/>
                <a:cs typeface="Arial" panose="020B0604020202020204" pitchFamily="34" charset="0"/>
              </a:rPr>
              <a:t>7. </a:t>
            </a:r>
            <a:r>
              <a:rPr lang="es-DO"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Fortalecer la capacidad de s</a:t>
            </a:r>
            <a:r>
              <a:rPr lang="es-ES" sz="1400" b="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inergia</a:t>
            </a:r>
            <a:r>
              <a:rPr lang="es-ES"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interinstitucional entre las bibliotecas y otras instancias públicas o privadas</a:t>
            </a:r>
          </a:p>
          <a:p>
            <a:pPr algn="just"/>
            <a:endParaRPr lang="es-DO" sz="14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s-ES" sz="1400" b="1" dirty="0">
                <a:effectLst/>
                <a:latin typeface="Arial" panose="020B0604020202020204" pitchFamily="34" charset="0"/>
                <a:ea typeface="Times New Roman" panose="02020603050405020304" pitchFamily="18" charset="0"/>
                <a:cs typeface="Arial" panose="020B0604020202020204" pitchFamily="34" charset="0"/>
              </a:rPr>
              <a:t> 8. </a:t>
            </a:r>
            <a:r>
              <a:rPr lang="es-DO" sz="1400" b="1" dirty="0">
                <a:effectLst/>
                <a:latin typeface="Arial" panose="020B0604020202020204" pitchFamily="34" charset="0"/>
                <a:ea typeface="Calibri" panose="020F0502020204030204" pitchFamily="34" charset="0"/>
                <a:cs typeface="Arial" panose="020B0604020202020204" pitchFamily="34" charset="0"/>
              </a:rPr>
              <a:t>Concientizar sobre la importancia de las bibliotecas</a:t>
            </a:r>
            <a:endParaRPr lang="es-DO" sz="1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916537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F69D97-6EA7-F71D-ACD8-98280C463769}"/>
            </a:ext>
          </a:extLst>
        </p:cNvPr>
        <p:cNvGrpSpPr/>
        <p:nvPr/>
      </p:nvGrpSpPr>
      <p:grpSpPr>
        <a:xfrm>
          <a:off x="0" y="0"/>
          <a:ext cx="0" cy="0"/>
          <a:chOff x="0" y="0"/>
          <a:chExt cx="0" cy="0"/>
        </a:xfrm>
      </p:grpSpPr>
      <p:sp>
        <p:nvSpPr>
          <p:cNvPr id="2" name="Diagonal Stripe 1">
            <a:extLst>
              <a:ext uri="{FF2B5EF4-FFF2-40B4-BE49-F238E27FC236}">
                <a16:creationId xmlns:a16="http://schemas.microsoft.com/office/drawing/2014/main" id="{32565F83-263C-3E30-CD48-DAE687D34774}"/>
              </a:ext>
            </a:extLst>
          </p:cNvPr>
          <p:cNvSpPr/>
          <p:nvPr/>
        </p:nvSpPr>
        <p:spPr>
          <a:xfrm flipV="1">
            <a:off x="0" y="-47627"/>
            <a:ext cx="5791200" cy="5087712"/>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DO" dirty="0"/>
          </a:p>
        </p:txBody>
      </p:sp>
      <p:sp>
        <p:nvSpPr>
          <p:cNvPr id="3" name="Parallelogram 2">
            <a:extLst>
              <a:ext uri="{FF2B5EF4-FFF2-40B4-BE49-F238E27FC236}">
                <a16:creationId xmlns:a16="http://schemas.microsoft.com/office/drawing/2014/main" id="{BBF95CB7-A924-C8B2-03B4-BBE4EB1AACD4}"/>
              </a:ext>
            </a:extLst>
          </p:cNvPr>
          <p:cNvSpPr/>
          <p:nvPr/>
        </p:nvSpPr>
        <p:spPr>
          <a:xfrm rot="2516621" flipH="1">
            <a:off x="2779772" y="594723"/>
            <a:ext cx="2796780" cy="2627995"/>
          </a:xfrm>
          <a:prstGeom prst="parallelogram">
            <a:avLst/>
          </a:prstGeom>
          <a:solidFill>
            <a:schemeClr val="accent1">
              <a:lumMod val="40000"/>
              <a:lumOff val="6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DO"/>
          </a:p>
        </p:txBody>
      </p:sp>
      <p:sp>
        <p:nvSpPr>
          <p:cNvPr id="5" name="Isosceles Triangle 4">
            <a:extLst>
              <a:ext uri="{FF2B5EF4-FFF2-40B4-BE49-F238E27FC236}">
                <a16:creationId xmlns:a16="http://schemas.microsoft.com/office/drawing/2014/main" id="{D1ECAD2B-E4D2-572C-C54A-530F392527E5}"/>
              </a:ext>
            </a:extLst>
          </p:cNvPr>
          <p:cNvSpPr/>
          <p:nvPr/>
        </p:nvSpPr>
        <p:spPr>
          <a:xfrm>
            <a:off x="0" y="4823504"/>
            <a:ext cx="5278172" cy="2062391"/>
          </a:xfrm>
          <a:prstGeom prst="triangle">
            <a:avLst/>
          </a:prstGeom>
          <a:solidFill>
            <a:schemeClr val="accent1">
              <a:lumMod val="60000"/>
              <a:lumOff val="4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DO"/>
          </a:p>
        </p:txBody>
      </p:sp>
      <p:sp>
        <p:nvSpPr>
          <p:cNvPr id="6" name="TextBox 5">
            <a:extLst>
              <a:ext uri="{FF2B5EF4-FFF2-40B4-BE49-F238E27FC236}">
                <a16:creationId xmlns:a16="http://schemas.microsoft.com/office/drawing/2014/main" id="{D7CE6EC0-725D-6997-4A24-B9CDEA1D752C}"/>
              </a:ext>
            </a:extLst>
          </p:cNvPr>
          <p:cNvSpPr txBox="1"/>
          <p:nvPr/>
        </p:nvSpPr>
        <p:spPr>
          <a:xfrm rot="10800000" flipH="1" flipV="1">
            <a:off x="5584371" y="117693"/>
            <a:ext cx="6607629" cy="6740307"/>
          </a:xfrm>
          <a:prstGeom prst="rect">
            <a:avLst/>
          </a:prstGeom>
          <a:solidFill>
            <a:srgbClr val="0060A8"/>
          </a:solidFill>
        </p:spPr>
        <p:txBody>
          <a:bodyPr wrap="square" rtlCol="0" anchor="ctr">
            <a:spAutoFit/>
          </a:bodyPr>
          <a:lstStyle/>
          <a:p>
            <a:pPr algn="ctr"/>
            <a:endParaRPr lang="es-DO" sz="5400" dirty="0"/>
          </a:p>
          <a:p>
            <a:pPr algn="ctr"/>
            <a:endParaRPr lang="es-DO" sz="5400" dirty="0"/>
          </a:p>
          <a:p>
            <a:pPr algn="ctr"/>
            <a:endParaRPr lang="es-DO" sz="5400" dirty="0"/>
          </a:p>
          <a:p>
            <a:pPr algn="ctr"/>
            <a:r>
              <a:rPr lang="es-DO" sz="5400" b="1" dirty="0">
                <a:solidFill>
                  <a:schemeClr val="bg1"/>
                </a:solidFill>
              </a:rPr>
              <a:t>GRACIAS</a:t>
            </a:r>
          </a:p>
          <a:p>
            <a:pPr algn="ctr"/>
            <a:r>
              <a:rPr lang="es-DO" sz="5400" b="1" dirty="0">
                <a:solidFill>
                  <a:schemeClr val="bg1"/>
                </a:solidFill>
              </a:rPr>
              <a:t> </a:t>
            </a:r>
          </a:p>
          <a:p>
            <a:pPr algn="ctr"/>
            <a:endParaRPr lang="es-DO" sz="5400" b="1" dirty="0">
              <a:solidFill>
                <a:schemeClr val="bg1"/>
              </a:solidFill>
            </a:endParaRPr>
          </a:p>
          <a:p>
            <a:pPr algn="ctr"/>
            <a:endParaRPr lang="es-DO" sz="5400" dirty="0"/>
          </a:p>
          <a:p>
            <a:pPr algn="ctr"/>
            <a:endParaRPr lang="es-DO" sz="5400" dirty="0"/>
          </a:p>
        </p:txBody>
      </p:sp>
    </p:spTree>
    <p:extLst>
      <p:ext uri="{BB962C8B-B14F-4D97-AF65-F5344CB8AC3E}">
        <p14:creationId xmlns:p14="http://schemas.microsoft.com/office/powerpoint/2010/main" val="515495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BA2D083-D319-4A1F-A5CA-3F722C2AF28E}"/>
              </a:ext>
            </a:extLst>
          </p:cNvPr>
          <p:cNvSpPr txBox="1"/>
          <p:nvPr/>
        </p:nvSpPr>
        <p:spPr>
          <a:xfrm>
            <a:off x="420913" y="228377"/>
            <a:ext cx="11350171" cy="400110"/>
          </a:xfrm>
          <a:prstGeom prst="rect">
            <a:avLst/>
          </a:prstGeom>
          <a:solidFill>
            <a:srgbClr val="002060"/>
          </a:solidFill>
        </p:spPr>
        <p:txBody>
          <a:bodyPr wrap="square">
            <a:spAutoFit/>
          </a:bodyPr>
          <a:lstStyle/>
          <a:p>
            <a:pPr algn="just"/>
            <a:r>
              <a:rPr lang="fr-FR" sz="2000" b="1" dirty="0">
                <a:solidFill>
                  <a:schemeClr val="bg1"/>
                </a:solidFill>
                <a:effectLst/>
                <a:latin typeface="Arial" panose="020B0604020202020204" pitchFamily="34" charset="0"/>
                <a:ea typeface="Times New Roman" panose="02020603050405020304" pitchFamily="18" charset="0"/>
              </a:rPr>
              <a:t>SUSTENTACION</a:t>
            </a:r>
            <a:endParaRPr lang="es-DO"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9099948C-B2D5-4324-99AC-C3013256EC3A}"/>
              </a:ext>
            </a:extLst>
          </p:cNvPr>
          <p:cNvSpPr txBox="1"/>
          <p:nvPr/>
        </p:nvSpPr>
        <p:spPr>
          <a:xfrm>
            <a:off x="420912" y="716832"/>
            <a:ext cx="11350171" cy="6095002"/>
          </a:xfrm>
          <a:prstGeom prst="rect">
            <a:avLst/>
          </a:prstGeom>
          <a:noFill/>
        </p:spPr>
        <p:txBody>
          <a:bodyPr wrap="square">
            <a:spAutoFit/>
          </a:bodyPr>
          <a:lstStyle/>
          <a:p>
            <a:pPr algn="just">
              <a:spcAft>
                <a:spcPts val="1200"/>
              </a:spcAft>
            </a:pPr>
            <a:r>
              <a:rPr lang="fr-FR" sz="2000" dirty="0">
                <a:effectLst/>
                <a:latin typeface="Arial" panose="020B0604020202020204" pitchFamily="34" charset="0"/>
                <a:ea typeface="Times New Roman" panose="02020603050405020304" pitchFamily="18" charset="0"/>
              </a:rPr>
              <a:t>Las bibliotecas como instancias de importancia vital en el </a:t>
            </a:r>
            <a:r>
              <a:rPr lang="es-DO" sz="2000" dirty="0">
                <a:effectLst/>
                <a:latin typeface="Arial" panose="020B0604020202020204" pitchFamily="34" charset="0"/>
                <a:ea typeface="Times New Roman" panose="02020603050405020304" pitchFamily="18" charset="0"/>
              </a:rPr>
              <a:t>desarrollo</a:t>
            </a:r>
            <a:r>
              <a:rPr lang="fr-FR" sz="2000" dirty="0">
                <a:effectLst/>
                <a:latin typeface="Arial" panose="020B0604020202020204" pitchFamily="34" charset="0"/>
                <a:ea typeface="Times New Roman" panose="02020603050405020304" pitchFamily="18" charset="0"/>
              </a:rPr>
              <a:t> </a:t>
            </a:r>
            <a:r>
              <a:rPr lang="es-DO" sz="2000" dirty="0">
                <a:effectLst/>
                <a:latin typeface="Arial" panose="020B0604020202020204" pitchFamily="34" charset="0"/>
                <a:ea typeface="Times New Roman" panose="02020603050405020304" pitchFamily="18" charset="0"/>
              </a:rPr>
              <a:t>del</a:t>
            </a:r>
            <a:r>
              <a:rPr lang="fr-FR" sz="2000" dirty="0">
                <a:effectLst/>
                <a:latin typeface="Arial" panose="020B0604020202020204" pitchFamily="34" charset="0"/>
                <a:ea typeface="Times New Roman" panose="02020603050405020304" pitchFamily="18" charset="0"/>
              </a:rPr>
              <a:t> </a:t>
            </a:r>
            <a:r>
              <a:rPr lang="es-DO" sz="2000" dirty="0">
                <a:effectLst/>
                <a:latin typeface="Arial" panose="020B0604020202020204" pitchFamily="34" charset="0"/>
                <a:ea typeface="Times New Roman" panose="02020603050405020304" pitchFamily="18" charset="0"/>
              </a:rPr>
              <a:t>pensamiento</a:t>
            </a:r>
            <a:r>
              <a:rPr lang="fr-FR" sz="2000" dirty="0">
                <a:effectLst/>
                <a:latin typeface="Arial" panose="020B0604020202020204" pitchFamily="34" charset="0"/>
                <a:ea typeface="Times New Roman" panose="02020603050405020304" pitchFamily="18" charset="0"/>
              </a:rPr>
              <a:t> </a:t>
            </a:r>
            <a:r>
              <a:rPr lang="es-DO" sz="2000" dirty="0">
                <a:effectLst/>
                <a:latin typeface="Arial" panose="020B0604020202020204" pitchFamily="34" charset="0"/>
                <a:ea typeface="Times New Roman" panose="02020603050405020304" pitchFamily="18" charset="0"/>
              </a:rPr>
              <a:t>crítico</a:t>
            </a:r>
            <a:r>
              <a:rPr lang="fr-FR" sz="2000" dirty="0">
                <a:effectLst/>
                <a:latin typeface="Arial" panose="020B0604020202020204" pitchFamily="34" charset="0"/>
                <a:ea typeface="Times New Roman" panose="02020603050405020304" pitchFamily="18" charset="0"/>
              </a:rPr>
              <a:t>,  la </a:t>
            </a:r>
            <a:r>
              <a:rPr lang="es-DO" sz="2000" dirty="0">
                <a:effectLst/>
                <a:latin typeface="Arial" panose="020B0604020202020204" pitchFamily="34" charset="0"/>
                <a:ea typeface="Times New Roman" panose="02020603050405020304" pitchFamily="18" charset="0"/>
              </a:rPr>
              <a:t>educación</a:t>
            </a:r>
            <a:r>
              <a:rPr lang="fr-FR" sz="2000" dirty="0">
                <a:effectLst/>
                <a:latin typeface="Arial" panose="020B0604020202020204" pitchFamily="34" charset="0"/>
                <a:ea typeface="Times New Roman" panose="02020603050405020304" pitchFamily="18" charset="0"/>
              </a:rPr>
              <a:t> y la cultura, salvaguardando el acervo cultural, cognoscitivo y </a:t>
            </a:r>
            <a:r>
              <a:rPr lang="es-DO" sz="2000" dirty="0">
                <a:effectLst/>
                <a:latin typeface="Arial" panose="020B0604020202020204" pitchFamily="34" charset="0"/>
                <a:ea typeface="Times New Roman" panose="02020603050405020304" pitchFamily="18" charset="0"/>
              </a:rPr>
              <a:t>científico</a:t>
            </a:r>
            <a:r>
              <a:rPr lang="fr-FR" sz="2000" dirty="0">
                <a:effectLst/>
                <a:latin typeface="Arial" panose="020B0604020202020204" pitchFamily="34" charset="0"/>
                <a:ea typeface="Times New Roman" panose="02020603050405020304" pitchFamily="18" charset="0"/>
              </a:rPr>
              <a:t> de la </a:t>
            </a:r>
            <a:r>
              <a:rPr lang="es-DO" sz="2000" dirty="0">
                <a:effectLst/>
                <a:latin typeface="Arial" panose="020B0604020202020204" pitchFamily="34" charset="0"/>
                <a:ea typeface="Times New Roman" panose="02020603050405020304" pitchFamily="18" charset="0"/>
              </a:rPr>
              <a:t>humanidad</a:t>
            </a:r>
            <a:r>
              <a:rPr lang="fr-FR" sz="2000" dirty="0">
                <a:effectLst/>
                <a:latin typeface="Arial" panose="020B0604020202020204" pitchFamily="34" charset="0"/>
                <a:ea typeface="Times New Roman" panose="02020603050405020304" pitchFamily="18" charset="0"/>
              </a:rPr>
              <a:t>. </a:t>
            </a:r>
            <a:endParaRPr lang="es-DO" sz="2000" dirty="0">
              <a:effectLst/>
              <a:latin typeface="Times New Roman" panose="02020603050405020304" pitchFamily="18" charset="0"/>
              <a:ea typeface="Times New Roman" panose="02020603050405020304" pitchFamily="18" charset="0"/>
            </a:endParaRPr>
          </a:p>
          <a:p>
            <a:pPr algn="just">
              <a:spcAft>
                <a:spcPts val="1200"/>
              </a:spcAft>
            </a:pPr>
            <a:r>
              <a:rPr lang="fr-FR" sz="2000" dirty="0">
                <a:effectLst/>
                <a:latin typeface="Arial" panose="020B0604020202020204" pitchFamily="34" charset="0"/>
                <a:ea typeface="Times New Roman" panose="02020603050405020304" pitchFamily="18" charset="0"/>
              </a:rPr>
              <a:t>Mayor </a:t>
            </a:r>
            <a:r>
              <a:rPr lang="es-DO" sz="2000" dirty="0">
                <a:effectLst/>
                <a:latin typeface="Arial" panose="020B0604020202020204" pitchFamily="34" charset="0"/>
                <a:ea typeface="Times New Roman" panose="02020603050405020304" pitchFamily="18" charset="0"/>
              </a:rPr>
              <a:t>relevancia</a:t>
            </a:r>
            <a:r>
              <a:rPr lang="fr-FR" sz="2000" dirty="0">
                <a:effectLst/>
                <a:latin typeface="Arial" panose="020B0604020202020204" pitchFamily="34" charset="0"/>
                <a:ea typeface="Times New Roman" panose="02020603050405020304" pitchFamily="18" charset="0"/>
              </a:rPr>
              <a:t> de las </a:t>
            </a:r>
            <a:r>
              <a:rPr lang="fr-FR" sz="2000" u="sng" dirty="0">
                <a:effectLst/>
                <a:latin typeface="Arial" panose="020B0604020202020204" pitchFamily="34" charset="0"/>
                <a:ea typeface="Times New Roman" panose="02020603050405020304" pitchFamily="18" charset="0"/>
              </a:rPr>
              <a:t>bibliotecas </a:t>
            </a:r>
            <a:r>
              <a:rPr lang="fr-FR" sz="2000" u="sng" dirty="0" err="1">
                <a:effectLst/>
                <a:latin typeface="Arial" panose="020B0604020202020204" pitchFamily="34" charset="0"/>
                <a:ea typeface="Times New Roman" panose="02020603050405020304" pitchFamily="18" charset="0"/>
              </a:rPr>
              <a:t>públicas</a:t>
            </a:r>
            <a:r>
              <a:rPr lang="fr-FR" sz="2000" dirty="0">
                <a:effectLst/>
                <a:latin typeface="Arial" panose="020B0604020202020204" pitchFamily="34" charset="0"/>
                <a:ea typeface="Times New Roman" panose="02020603050405020304" pitchFamily="18" charset="0"/>
              </a:rPr>
              <a:t> en tanto </a:t>
            </a:r>
            <a:r>
              <a:rPr lang="fr-FR" sz="2000" dirty="0" err="1">
                <a:effectLst/>
                <a:latin typeface="Arial" panose="020B0604020202020204" pitchFamily="34" charset="0"/>
                <a:ea typeface="Times New Roman" panose="02020603050405020304" pitchFamily="18" charset="0"/>
              </a:rPr>
              <a:t>garantizan</a:t>
            </a:r>
            <a:r>
              <a:rPr lang="fr-FR" sz="2000" dirty="0">
                <a:effectLst/>
                <a:latin typeface="Arial" panose="020B0604020202020204" pitchFamily="34" charset="0"/>
                <a:ea typeface="Times New Roman" panose="02020603050405020304" pitchFamily="18" charset="0"/>
              </a:rPr>
              <a:t> </a:t>
            </a:r>
            <a:r>
              <a:rPr lang="fr-FR" sz="2000" dirty="0" err="1">
                <a:effectLst/>
                <a:latin typeface="Arial" panose="020B0604020202020204" pitchFamily="34" charset="0"/>
                <a:ea typeface="Times New Roman" panose="02020603050405020304" pitchFamily="18" charset="0"/>
              </a:rPr>
              <a:t>acceso</a:t>
            </a:r>
            <a:r>
              <a:rPr lang="fr-FR" sz="2000" dirty="0">
                <a:effectLst/>
                <a:latin typeface="Arial" panose="020B0604020202020204" pitchFamily="34" charset="0"/>
                <a:ea typeface="Times New Roman" panose="02020603050405020304" pitchFamily="18" charset="0"/>
              </a:rPr>
              <a:t> a la </a:t>
            </a:r>
            <a:r>
              <a:rPr lang="fr-FR" sz="2000" dirty="0" err="1">
                <a:effectLst/>
                <a:latin typeface="Arial" panose="020B0604020202020204" pitchFamily="34" charset="0"/>
                <a:ea typeface="Times New Roman" panose="02020603050405020304" pitchFamily="18" charset="0"/>
              </a:rPr>
              <a:t>información</a:t>
            </a:r>
            <a:r>
              <a:rPr lang="fr-FR" sz="2000" dirty="0">
                <a:effectLst/>
                <a:latin typeface="Arial" panose="020B0604020202020204" pitchFamily="34" charset="0"/>
                <a:ea typeface="Times New Roman" panose="02020603050405020304" pitchFamily="18" charset="0"/>
              </a:rPr>
              <a:t> y el </a:t>
            </a:r>
            <a:r>
              <a:rPr lang="fr-FR" sz="2000" dirty="0" err="1">
                <a:effectLst/>
                <a:latin typeface="Arial" panose="020B0604020202020204" pitchFamily="34" charset="0"/>
                <a:ea typeface="Times New Roman" panose="02020603050405020304" pitchFamily="18" charset="0"/>
              </a:rPr>
              <a:t>conocimiento</a:t>
            </a:r>
            <a:r>
              <a:rPr lang="fr-FR" sz="2000" dirty="0">
                <a:effectLst/>
                <a:latin typeface="Arial" panose="020B0604020202020204" pitchFamily="34" charset="0"/>
                <a:ea typeface="Times New Roman" panose="02020603050405020304" pitchFamily="18" charset="0"/>
              </a:rPr>
              <a:t> a </a:t>
            </a:r>
            <a:r>
              <a:rPr lang="fr-FR" sz="2000" dirty="0" err="1">
                <a:effectLst/>
                <a:latin typeface="Arial" panose="020B0604020202020204" pitchFamily="34" charset="0"/>
                <a:ea typeface="Times New Roman" panose="02020603050405020304" pitchFamily="18" charset="0"/>
              </a:rPr>
              <a:t>toda</a:t>
            </a:r>
            <a:r>
              <a:rPr lang="fr-FR" sz="2000" dirty="0">
                <a:effectLst/>
                <a:latin typeface="Arial" panose="020B0604020202020204" pitchFamily="34" charset="0"/>
                <a:ea typeface="Times New Roman" panose="02020603050405020304" pitchFamily="18" charset="0"/>
              </a:rPr>
              <a:t> la </a:t>
            </a:r>
            <a:r>
              <a:rPr lang="fr-FR" sz="2000" dirty="0" err="1">
                <a:effectLst/>
                <a:latin typeface="Arial" panose="020B0604020202020204" pitchFamily="34" charset="0"/>
                <a:ea typeface="Times New Roman" panose="02020603050405020304" pitchFamily="18" charset="0"/>
              </a:rPr>
              <a:t>población</a:t>
            </a:r>
            <a:r>
              <a:rPr lang="fr-FR" sz="2000" dirty="0">
                <a:effectLst/>
                <a:latin typeface="Arial" panose="020B0604020202020204" pitchFamily="34" charset="0"/>
                <a:ea typeface="Times New Roman" panose="02020603050405020304" pitchFamily="18" charset="0"/>
              </a:rPr>
              <a:t>, y sobre </a:t>
            </a:r>
            <a:r>
              <a:rPr lang="fr-FR" sz="2000" dirty="0" err="1">
                <a:effectLst/>
                <a:latin typeface="Arial" panose="020B0604020202020204" pitchFamily="34" charset="0"/>
                <a:ea typeface="Times New Roman" panose="02020603050405020304" pitchFamily="18" charset="0"/>
              </a:rPr>
              <a:t>todo</a:t>
            </a:r>
            <a:r>
              <a:rPr lang="fr-FR" sz="2000" dirty="0">
                <a:effectLst/>
                <a:latin typeface="Arial" panose="020B0604020202020204" pitchFamily="34" charset="0"/>
                <a:ea typeface="Times New Roman" panose="02020603050405020304" pitchFamily="18" charset="0"/>
              </a:rPr>
              <a:t>, a </a:t>
            </a:r>
            <a:r>
              <a:rPr lang="fr-FR" sz="2000" dirty="0" err="1">
                <a:effectLst/>
                <a:latin typeface="Arial" panose="020B0604020202020204" pitchFamily="34" charset="0"/>
                <a:ea typeface="Times New Roman" panose="02020603050405020304" pitchFamily="18" charset="0"/>
              </a:rPr>
              <a:t>sectores</a:t>
            </a:r>
            <a:r>
              <a:rPr lang="fr-FR" sz="2000" dirty="0">
                <a:effectLst/>
                <a:latin typeface="Arial" panose="020B0604020202020204" pitchFamily="34" charset="0"/>
                <a:ea typeface="Times New Roman" panose="02020603050405020304" pitchFamily="18" charset="0"/>
              </a:rPr>
              <a:t> </a:t>
            </a:r>
            <a:r>
              <a:rPr lang="fr-FR" sz="2000" dirty="0" err="1">
                <a:effectLst/>
                <a:latin typeface="Arial" panose="020B0604020202020204" pitchFamily="34" charset="0"/>
                <a:ea typeface="Times New Roman" panose="02020603050405020304" pitchFamily="18" charset="0"/>
              </a:rPr>
              <a:t>socialmente</a:t>
            </a:r>
            <a:r>
              <a:rPr lang="fr-FR" sz="2000" dirty="0">
                <a:effectLst/>
                <a:latin typeface="Arial" panose="020B0604020202020204" pitchFamily="34" charset="0"/>
                <a:ea typeface="Times New Roman" panose="02020603050405020304" pitchFamily="18" charset="0"/>
              </a:rPr>
              <a:t> </a:t>
            </a:r>
            <a:r>
              <a:rPr lang="fr-FR" sz="2000" dirty="0" err="1">
                <a:effectLst/>
                <a:latin typeface="Arial" panose="020B0604020202020204" pitchFamily="34" charset="0"/>
                <a:ea typeface="Times New Roman" panose="02020603050405020304" pitchFamily="18" charset="0"/>
              </a:rPr>
              <a:t>segregados</a:t>
            </a:r>
            <a:r>
              <a:rPr lang="fr-FR" sz="2000" dirty="0">
                <a:effectLst/>
                <a:latin typeface="Arial" panose="020B0604020202020204" pitchFamily="34" charset="0"/>
                <a:ea typeface="Times New Roman" panose="02020603050405020304" pitchFamily="18" charset="0"/>
              </a:rPr>
              <a:t> que de </a:t>
            </a:r>
            <a:r>
              <a:rPr lang="fr-FR" sz="2000" dirty="0" err="1">
                <a:effectLst/>
                <a:latin typeface="Arial" panose="020B0604020202020204" pitchFamily="34" charset="0"/>
                <a:ea typeface="Times New Roman" panose="02020603050405020304" pitchFamily="18" charset="0"/>
              </a:rPr>
              <a:t>otra</a:t>
            </a:r>
            <a:r>
              <a:rPr lang="fr-FR" sz="2000" dirty="0">
                <a:effectLst/>
                <a:latin typeface="Arial" panose="020B0604020202020204" pitchFamily="34" charset="0"/>
                <a:ea typeface="Times New Roman" panose="02020603050405020304" pitchFamily="18" charset="0"/>
              </a:rPr>
              <a:t> </a:t>
            </a:r>
            <a:r>
              <a:rPr lang="fr-FR" sz="2000" dirty="0" err="1">
                <a:effectLst/>
                <a:latin typeface="Arial" panose="020B0604020202020204" pitchFamily="34" charset="0"/>
                <a:ea typeface="Times New Roman" panose="02020603050405020304" pitchFamily="18" charset="0"/>
              </a:rPr>
              <a:t>manera</a:t>
            </a:r>
            <a:r>
              <a:rPr lang="fr-FR" sz="2000" dirty="0">
                <a:effectLst/>
                <a:latin typeface="Arial" panose="020B0604020202020204" pitchFamily="34" charset="0"/>
                <a:ea typeface="Times New Roman" panose="02020603050405020304" pitchFamily="18" charset="0"/>
              </a:rPr>
              <a:t> no </a:t>
            </a:r>
            <a:r>
              <a:rPr lang="fr-FR" sz="2000" dirty="0" err="1">
                <a:effectLst/>
                <a:latin typeface="Arial" panose="020B0604020202020204" pitchFamily="34" charset="0"/>
                <a:ea typeface="Times New Roman" panose="02020603050405020304" pitchFamily="18" charset="0"/>
              </a:rPr>
              <a:t>accederían</a:t>
            </a:r>
            <a:r>
              <a:rPr lang="fr-FR" sz="2000" dirty="0">
                <a:effectLst/>
                <a:latin typeface="Arial" panose="020B0604020202020204" pitchFamily="34" charset="0"/>
                <a:ea typeface="Times New Roman" panose="02020603050405020304" pitchFamily="18" charset="0"/>
              </a:rPr>
              <a:t> a los </a:t>
            </a:r>
            <a:r>
              <a:rPr lang="fr-FR" sz="2000" dirty="0" err="1">
                <a:effectLst/>
                <a:latin typeface="Arial" panose="020B0604020202020204" pitchFamily="34" charset="0"/>
                <a:ea typeface="Times New Roman" panose="02020603050405020304" pitchFamily="18" charset="0"/>
              </a:rPr>
              <a:t>libros</a:t>
            </a:r>
            <a:r>
              <a:rPr lang="fr-FR" sz="2000" dirty="0">
                <a:effectLst/>
                <a:latin typeface="Arial" panose="020B0604020202020204" pitchFamily="34" charset="0"/>
                <a:ea typeface="Times New Roman" panose="02020603050405020304" pitchFamily="18" charset="0"/>
              </a:rPr>
              <a:t>. </a:t>
            </a:r>
            <a:endParaRPr lang="es-DO" sz="2000" dirty="0">
              <a:effectLst/>
              <a:latin typeface="Times New Roman" panose="02020603050405020304" pitchFamily="18" charset="0"/>
              <a:ea typeface="Times New Roman" panose="02020603050405020304" pitchFamily="18" charset="0"/>
            </a:endParaRPr>
          </a:p>
          <a:p>
            <a:pPr algn="just">
              <a:spcAft>
                <a:spcPts val="1200"/>
              </a:spcAft>
            </a:pPr>
            <a:r>
              <a:rPr lang="fr-FR" sz="2000" dirty="0">
                <a:effectLst/>
                <a:latin typeface="Arial" panose="020B0604020202020204" pitchFamily="34" charset="0"/>
                <a:ea typeface="Times New Roman" panose="02020603050405020304" pitchFamily="18" charset="0"/>
              </a:rPr>
              <a:t> </a:t>
            </a:r>
            <a:endParaRPr lang="es-DO" sz="2000" dirty="0">
              <a:effectLst/>
              <a:latin typeface="Times New Roman" panose="02020603050405020304" pitchFamily="18" charset="0"/>
              <a:ea typeface="Times New Roman" panose="02020603050405020304" pitchFamily="18" charset="0"/>
            </a:endParaRPr>
          </a:p>
          <a:p>
            <a:pPr algn="just">
              <a:lnSpc>
                <a:spcPct val="107000"/>
              </a:lnSpc>
              <a:spcAft>
                <a:spcPts val="800"/>
              </a:spcAft>
            </a:pPr>
            <a:r>
              <a:rPr lang="es-ES" sz="2000" b="1" dirty="0">
                <a:solidFill>
                  <a:schemeClr val="bg1"/>
                </a:solidFill>
                <a:effectLst/>
                <a:highlight>
                  <a:srgbClr val="040472"/>
                </a:highlight>
                <a:latin typeface="Arial" panose="020B0604020202020204" pitchFamily="34" charset="0"/>
                <a:ea typeface="Calibri" panose="020F0502020204030204" pitchFamily="34" charset="0"/>
                <a:cs typeface="Times New Roman" panose="02020603050405020304" pitchFamily="18" charset="0"/>
              </a:rPr>
              <a:t>BASES DEL ESTUDIO</a:t>
            </a:r>
            <a:endParaRPr lang="es-DO" sz="2000" dirty="0">
              <a:solidFill>
                <a:schemeClr val="bg1"/>
              </a:solidFill>
              <a:effectLst/>
              <a:highlight>
                <a:srgbClr val="040472"/>
              </a:highligh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b="1" dirty="0">
                <a:effectLst/>
                <a:latin typeface="Arial" panose="020B0604020202020204" pitchFamily="34" charset="0"/>
                <a:ea typeface="Calibri" panose="020F0502020204030204" pitchFamily="34" charset="0"/>
                <a:cs typeface="Times New Roman" panose="02020603050405020304" pitchFamily="18" charset="0"/>
              </a:rPr>
              <a:t>Ley No. 502-08 del Libro y Bibliotecas</a:t>
            </a:r>
            <a:r>
              <a:rPr lang="es-ES" sz="2000" dirty="0">
                <a:effectLst/>
                <a:latin typeface="Arial" panose="020B0604020202020204" pitchFamily="34" charset="0"/>
                <a:ea typeface="Calibri" panose="020F0502020204030204" pitchFamily="34" charset="0"/>
                <a:cs typeface="Times New Roman" panose="02020603050405020304" pitchFamily="18" charset="0"/>
              </a:rPr>
              <a:t>, que manda a “e</a:t>
            </a:r>
            <a:r>
              <a:rPr lang="es-ES" sz="2000" i="1" dirty="0">
                <a:effectLst/>
                <a:latin typeface="Arial" panose="020B0604020202020204" pitchFamily="34" charset="0"/>
                <a:ea typeface="Calibri" panose="020F0502020204030204" pitchFamily="34" charset="0"/>
                <a:cs typeface="Times New Roman" panose="02020603050405020304" pitchFamily="18" charset="0"/>
              </a:rPr>
              <a:t>structurar un Sistema Nacional de Bibliotecas, como medios necesarios</a:t>
            </a:r>
            <a:r>
              <a:rPr lang="es-ES" sz="2000" i="1" spc="5" dirty="0">
                <a:effectLst/>
                <a:latin typeface="Arial" panose="020B0604020202020204" pitchFamily="34" charset="0"/>
                <a:ea typeface="Calibri" panose="020F0502020204030204" pitchFamily="34" charset="0"/>
                <a:cs typeface="Times New Roman" panose="02020603050405020304" pitchFamily="18" charset="0"/>
              </a:rPr>
              <a:t> </a:t>
            </a:r>
            <a:r>
              <a:rPr lang="es-ES" sz="2000" i="1" dirty="0">
                <a:effectLst/>
                <a:latin typeface="Arial" panose="020B0604020202020204" pitchFamily="34" charset="0"/>
                <a:ea typeface="Calibri" panose="020F0502020204030204" pitchFamily="34" charset="0"/>
                <a:cs typeface="Times New Roman" panose="02020603050405020304" pitchFamily="18" charset="0"/>
              </a:rPr>
              <a:t>para</a:t>
            </a:r>
            <a:r>
              <a:rPr lang="es-ES" sz="2000" i="1" spc="5" dirty="0">
                <a:effectLst/>
                <a:latin typeface="Arial" panose="020B0604020202020204" pitchFamily="34" charset="0"/>
                <a:ea typeface="Calibri" panose="020F0502020204030204" pitchFamily="34" charset="0"/>
                <a:cs typeface="Times New Roman" panose="02020603050405020304" pitchFamily="18" charset="0"/>
              </a:rPr>
              <a:t> </a:t>
            </a:r>
            <a:r>
              <a:rPr lang="es-ES" sz="2000" i="1" dirty="0">
                <a:effectLst/>
                <a:latin typeface="Arial" panose="020B0604020202020204" pitchFamily="34" charset="0"/>
                <a:ea typeface="Calibri" panose="020F0502020204030204" pitchFamily="34" charset="0"/>
                <a:cs typeface="Times New Roman" panose="02020603050405020304" pitchFamily="18" charset="0"/>
              </a:rPr>
              <a:t>el</a:t>
            </a:r>
            <a:r>
              <a:rPr lang="es-ES" sz="2000" i="1" spc="5" dirty="0">
                <a:effectLst/>
                <a:latin typeface="Arial" panose="020B0604020202020204" pitchFamily="34" charset="0"/>
                <a:ea typeface="Calibri" panose="020F0502020204030204" pitchFamily="34" charset="0"/>
                <a:cs typeface="Times New Roman" panose="02020603050405020304" pitchFamily="18" charset="0"/>
              </a:rPr>
              <a:t> </a:t>
            </a:r>
            <a:r>
              <a:rPr lang="es-ES" sz="2000" i="1" dirty="0">
                <a:effectLst/>
                <a:latin typeface="Arial" panose="020B0604020202020204" pitchFamily="34" charset="0"/>
                <a:ea typeface="Calibri" panose="020F0502020204030204" pitchFamily="34" charset="0"/>
                <a:cs typeface="Times New Roman" panose="02020603050405020304" pitchFamily="18" charset="0"/>
              </a:rPr>
              <a:t>desarrollo</a:t>
            </a:r>
            <a:r>
              <a:rPr lang="es-ES" sz="2000" i="1" spc="5" dirty="0">
                <a:effectLst/>
                <a:latin typeface="Arial" panose="020B0604020202020204" pitchFamily="34" charset="0"/>
                <a:ea typeface="Calibri" panose="020F0502020204030204" pitchFamily="34" charset="0"/>
                <a:cs typeface="Times New Roman" panose="02020603050405020304" pitchFamily="18" charset="0"/>
              </a:rPr>
              <a:t> </a:t>
            </a:r>
            <a:r>
              <a:rPr lang="es-ES" sz="2000" i="1" dirty="0">
                <a:effectLst/>
                <a:latin typeface="Arial" panose="020B0604020202020204" pitchFamily="34" charset="0"/>
                <a:ea typeface="Calibri" panose="020F0502020204030204" pitchFamily="34" charset="0"/>
                <a:cs typeface="Times New Roman" panose="02020603050405020304" pitchFamily="18" charset="0"/>
              </a:rPr>
              <a:t>social,</a:t>
            </a:r>
            <a:r>
              <a:rPr lang="es-ES" sz="2000" i="1" spc="5" dirty="0">
                <a:effectLst/>
                <a:latin typeface="Arial" panose="020B0604020202020204" pitchFamily="34" charset="0"/>
                <a:ea typeface="Calibri" panose="020F0502020204030204" pitchFamily="34" charset="0"/>
                <a:cs typeface="Times New Roman" panose="02020603050405020304" pitchFamily="18" charset="0"/>
              </a:rPr>
              <a:t> </a:t>
            </a:r>
            <a:r>
              <a:rPr lang="es-ES" sz="2000" i="1" dirty="0">
                <a:effectLst/>
                <a:latin typeface="Arial" panose="020B0604020202020204" pitchFamily="34" charset="0"/>
                <a:ea typeface="Calibri" panose="020F0502020204030204" pitchFamily="34" charset="0"/>
                <a:cs typeface="Times New Roman" panose="02020603050405020304" pitchFamily="18" charset="0"/>
              </a:rPr>
              <a:t>educativo,</a:t>
            </a:r>
            <a:r>
              <a:rPr lang="es-ES" sz="2000" i="1" spc="5" dirty="0">
                <a:effectLst/>
                <a:latin typeface="Arial" panose="020B0604020202020204" pitchFamily="34" charset="0"/>
                <a:ea typeface="Calibri" panose="020F0502020204030204" pitchFamily="34" charset="0"/>
                <a:cs typeface="Times New Roman" panose="02020603050405020304" pitchFamily="18" charset="0"/>
              </a:rPr>
              <a:t> </a:t>
            </a:r>
            <a:r>
              <a:rPr lang="es-ES" sz="2000" i="1" dirty="0">
                <a:effectLst/>
                <a:latin typeface="Arial" panose="020B0604020202020204" pitchFamily="34" charset="0"/>
                <a:ea typeface="Calibri" panose="020F0502020204030204" pitchFamily="34" charset="0"/>
                <a:cs typeface="Times New Roman" panose="02020603050405020304" pitchFamily="18" charset="0"/>
              </a:rPr>
              <a:t>cultural,</a:t>
            </a:r>
            <a:r>
              <a:rPr lang="es-ES" sz="2000" i="1" spc="5" dirty="0">
                <a:effectLst/>
                <a:latin typeface="Arial" panose="020B0604020202020204" pitchFamily="34" charset="0"/>
                <a:ea typeface="Calibri" panose="020F0502020204030204" pitchFamily="34" charset="0"/>
                <a:cs typeface="Times New Roman" panose="02020603050405020304" pitchFamily="18" charset="0"/>
              </a:rPr>
              <a:t> </a:t>
            </a:r>
            <a:r>
              <a:rPr lang="es-ES" sz="2000" i="1" dirty="0">
                <a:effectLst/>
                <a:latin typeface="Arial" panose="020B0604020202020204" pitchFamily="34" charset="0"/>
                <a:ea typeface="Calibri" panose="020F0502020204030204" pitchFamily="34" charset="0"/>
                <a:cs typeface="Times New Roman" panose="02020603050405020304" pitchFamily="18" charset="0"/>
              </a:rPr>
              <a:t>científico,</a:t>
            </a:r>
            <a:r>
              <a:rPr lang="es-ES" sz="2000" i="1" spc="5" dirty="0">
                <a:effectLst/>
                <a:latin typeface="Arial" panose="020B0604020202020204" pitchFamily="34" charset="0"/>
                <a:ea typeface="Calibri" panose="020F0502020204030204" pitchFamily="34" charset="0"/>
                <a:cs typeface="Times New Roman" panose="02020603050405020304" pitchFamily="18" charset="0"/>
              </a:rPr>
              <a:t> </a:t>
            </a:r>
            <a:r>
              <a:rPr lang="es-ES" sz="2000" i="1" dirty="0">
                <a:effectLst/>
                <a:latin typeface="Arial" panose="020B0604020202020204" pitchFamily="34" charset="0"/>
                <a:ea typeface="Calibri" panose="020F0502020204030204" pitchFamily="34" charset="0"/>
                <a:cs typeface="Times New Roman" panose="02020603050405020304" pitchFamily="18" charset="0"/>
              </a:rPr>
              <a:t>tecnológico</a:t>
            </a:r>
            <a:r>
              <a:rPr lang="es-ES" sz="2000" i="1" spc="5" dirty="0">
                <a:effectLst/>
                <a:latin typeface="Arial" panose="020B0604020202020204" pitchFamily="34" charset="0"/>
                <a:ea typeface="Calibri" panose="020F0502020204030204" pitchFamily="34" charset="0"/>
                <a:cs typeface="Times New Roman" panose="02020603050405020304" pitchFamily="18" charset="0"/>
              </a:rPr>
              <a:t> </a:t>
            </a:r>
            <a:r>
              <a:rPr lang="es-ES" sz="2000" i="1" dirty="0">
                <a:effectLst/>
                <a:latin typeface="Arial" panose="020B0604020202020204" pitchFamily="34" charset="0"/>
                <a:ea typeface="Calibri" panose="020F0502020204030204" pitchFamily="34" charset="0"/>
                <a:cs typeface="Times New Roman" panose="02020603050405020304" pitchFamily="18" charset="0"/>
              </a:rPr>
              <a:t>y</a:t>
            </a:r>
            <a:r>
              <a:rPr lang="es-ES" sz="2000" i="1" spc="5" dirty="0">
                <a:effectLst/>
                <a:latin typeface="Arial" panose="020B0604020202020204" pitchFamily="34" charset="0"/>
                <a:ea typeface="Calibri" panose="020F0502020204030204" pitchFamily="34" charset="0"/>
                <a:cs typeface="Times New Roman" panose="02020603050405020304" pitchFamily="18" charset="0"/>
              </a:rPr>
              <a:t> </a:t>
            </a:r>
            <a:r>
              <a:rPr lang="es-ES" sz="2000" i="1" dirty="0">
                <a:effectLst/>
                <a:latin typeface="Arial" panose="020B0604020202020204" pitchFamily="34" charset="0"/>
                <a:ea typeface="Calibri" panose="020F0502020204030204" pitchFamily="34" charset="0"/>
                <a:cs typeface="Times New Roman" panose="02020603050405020304" pitchFamily="18" charset="0"/>
              </a:rPr>
              <a:t>económico</a:t>
            </a:r>
            <a:r>
              <a:rPr lang="es-ES" sz="2000" i="1" spc="-10" dirty="0">
                <a:effectLst/>
                <a:latin typeface="Arial" panose="020B0604020202020204" pitchFamily="34" charset="0"/>
                <a:ea typeface="Calibri" panose="020F0502020204030204" pitchFamily="34" charset="0"/>
                <a:cs typeface="Times New Roman" panose="02020603050405020304" pitchFamily="18" charset="0"/>
              </a:rPr>
              <a:t> </a:t>
            </a:r>
            <a:r>
              <a:rPr lang="es-ES" sz="2000" i="1" dirty="0">
                <a:effectLst/>
                <a:latin typeface="Arial" panose="020B0604020202020204" pitchFamily="34" charset="0"/>
                <a:ea typeface="Calibri" panose="020F0502020204030204" pitchFamily="34" charset="0"/>
                <a:cs typeface="Times New Roman" panose="02020603050405020304" pitchFamily="18" charset="0"/>
              </a:rPr>
              <a:t>de</a:t>
            </a:r>
            <a:r>
              <a:rPr lang="es-ES" sz="2000" i="1" spc="-5" dirty="0">
                <a:effectLst/>
                <a:latin typeface="Arial" panose="020B0604020202020204" pitchFamily="34" charset="0"/>
                <a:ea typeface="Calibri" panose="020F0502020204030204" pitchFamily="34" charset="0"/>
                <a:cs typeface="Times New Roman" panose="02020603050405020304" pitchFamily="18" charset="0"/>
              </a:rPr>
              <a:t> </a:t>
            </a:r>
            <a:r>
              <a:rPr lang="es-ES" sz="2000" i="1" dirty="0">
                <a:effectLst/>
                <a:latin typeface="Arial" panose="020B0604020202020204" pitchFamily="34" charset="0"/>
                <a:ea typeface="Calibri" panose="020F0502020204030204" pitchFamily="34" charset="0"/>
                <a:cs typeface="Times New Roman" panose="02020603050405020304" pitchFamily="18" charset="0"/>
              </a:rPr>
              <a:t>la</a:t>
            </a:r>
            <a:r>
              <a:rPr lang="es-ES" sz="2000" i="1" spc="-5" dirty="0">
                <a:effectLst/>
                <a:latin typeface="Arial" panose="020B0604020202020204" pitchFamily="34" charset="0"/>
                <a:ea typeface="Calibri" panose="020F0502020204030204" pitchFamily="34" charset="0"/>
                <a:cs typeface="Times New Roman" panose="02020603050405020304" pitchFamily="18" charset="0"/>
              </a:rPr>
              <a:t> </a:t>
            </a:r>
            <a:r>
              <a:rPr lang="es-ES" sz="2000" i="1" dirty="0">
                <a:effectLst/>
                <a:latin typeface="Arial" panose="020B0604020202020204" pitchFamily="34" charset="0"/>
                <a:ea typeface="Calibri" panose="020F0502020204030204" pitchFamily="34" charset="0"/>
                <a:cs typeface="Times New Roman" panose="02020603050405020304" pitchFamily="18" charset="0"/>
              </a:rPr>
              <a:t>nación</a:t>
            </a:r>
            <a:r>
              <a:rPr lang="es-ES" sz="2000" i="1" spc="-5" dirty="0">
                <a:effectLst/>
                <a:latin typeface="Arial" panose="020B0604020202020204" pitchFamily="34" charset="0"/>
                <a:ea typeface="Calibri" panose="020F0502020204030204" pitchFamily="34" charset="0"/>
                <a:cs typeface="Times New Roman" panose="02020603050405020304" pitchFamily="18" charset="0"/>
              </a:rPr>
              <a:t> </a:t>
            </a:r>
            <a:r>
              <a:rPr lang="es-ES" sz="2000" i="1" dirty="0">
                <a:effectLst/>
                <a:latin typeface="Arial" panose="020B0604020202020204" pitchFamily="34" charset="0"/>
                <a:ea typeface="Calibri" panose="020F0502020204030204" pitchFamily="34" charset="0"/>
                <a:cs typeface="Times New Roman" panose="02020603050405020304" pitchFamily="18" charset="0"/>
              </a:rPr>
              <a:t>y</a:t>
            </a:r>
            <a:r>
              <a:rPr lang="es-ES" sz="2000" i="1" spc="-5" dirty="0">
                <a:effectLst/>
                <a:latin typeface="Arial" panose="020B0604020202020204" pitchFamily="34" charset="0"/>
                <a:ea typeface="Calibri" panose="020F0502020204030204" pitchFamily="34" charset="0"/>
                <a:cs typeface="Times New Roman" panose="02020603050405020304" pitchFamily="18" charset="0"/>
              </a:rPr>
              <a:t> </a:t>
            </a:r>
            <a:r>
              <a:rPr lang="es-ES" sz="2000" i="1" dirty="0">
                <a:effectLst/>
                <a:latin typeface="Arial" panose="020B0604020202020204" pitchFamily="34" charset="0"/>
                <a:ea typeface="Calibri" panose="020F0502020204030204" pitchFamily="34" charset="0"/>
                <a:cs typeface="Times New Roman" panose="02020603050405020304" pitchFamily="18" charset="0"/>
              </a:rPr>
              <a:t>para su integración con el</a:t>
            </a:r>
            <a:r>
              <a:rPr lang="es-ES" sz="2000" i="1" spc="-5" dirty="0">
                <a:effectLst/>
                <a:latin typeface="Arial" panose="020B0604020202020204" pitchFamily="34" charset="0"/>
                <a:ea typeface="Calibri" panose="020F0502020204030204" pitchFamily="34" charset="0"/>
                <a:cs typeface="Times New Roman" panose="02020603050405020304" pitchFamily="18" charset="0"/>
              </a:rPr>
              <a:t> </a:t>
            </a:r>
            <a:r>
              <a:rPr lang="es-ES" sz="2000" i="1" dirty="0">
                <a:effectLst/>
                <a:latin typeface="Arial" panose="020B0604020202020204" pitchFamily="34" charset="0"/>
                <a:ea typeface="Calibri" panose="020F0502020204030204" pitchFamily="34" charset="0"/>
                <a:cs typeface="Times New Roman" panose="02020603050405020304" pitchFamily="18" charset="0"/>
              </a:rPr>
              <a:t>mundo</a:t>
            </a:r>
            <a:r>
              <a:rPr lang="es-ES" sz="2000" dirty="0">
                <a:effectLst/>
                <a:latin typeface="Arial" panose="020B0604020202020204" pitchFamily="34" charset="0"/>
                <a:ea typeface="Calibri" panose="020F0502020204030204" pitchFamily="34" charset="0"/>
                <a:cs typeface="Times New Roman" panose="02020603050405020304" pitchFamily="18" charset="0"/>
              </a:rPr>
              <a:t>”.</a:t>
            </a:r>
            <a:endParaRPr lang="es-DO"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s-ES" sz="2000" dirty="0">
                <a:effectLst/>
                <a:latin typeface="Arial" panose="020B0604020202020204" pitchFamily="34" charset="0"/>
                <a:ea typeface="Times New Roman" panose="02020603050405020304" pitchFamily="18" charset="0"/>
              </a:rPr>
              <a:t>Dispone la creación del </a:t>
            </a:r>
            <a:r>
              <a:rPr lang="es-ES" sz="2000" b="1" dirty="0">
                <a:effectLst/>
                <a:latin typeface="Arial" panose="020B0604020202020204" pitchFamily="34" charset="0"/>
                <a:ea typeface="Times New Roman" panose="02020603050405020304" pitchFamily="18" charset="0"/>
              </a:rPr>
              <a:t>Sistema</a:t>
            </a:r>
            <a:r>
              <a:rPr lang="es-ES" sz="2000" b="1" spc="5" dirty="0">
                <a:effectLst/>
                <a:latin typeface="Arial" panose="020B0604020202020204" pitchFamily="34" charset="0"/>
                <a:ea typeface="Times New Roman" panose="02020603050405020304" pitchFamily="18" charset="0"/>
              </a:rPr>
              <a:t> </a:t>
            </a:r>
            <a:r>
              <a:rPr lang="es-ES" sz="2000" b="1" dirty="0">
                <a:effectLst/>
                <a:latin typeface="Arial" panose="020B0604020202020204" pitchFamily="34" charset="0"/>
                <a:ea typeface="Times New Roman" panose="02020603050405020304" pitchFamily="18" charset="0"/>
              </a:rPr>
              <a:t>Nacional</a:t>
            </a:r>
            <a:r>
              <a:rPr lang="es-ES" sz="2000" b="1" spc="5" dirty="0">
                <a:effectLst/>
                <a:latin typeface="Arial" panose="020B0604020202020204" pitchFamily="34" charset="0"/>
                <a:ea typeface="Times New Roman" panose="02020603050405020304" pitchFamily="18" charset="0"/>
              </a:rPr>
              <a:t> </a:t>
            </a:r>
            <a:r>
              <a:rPr lang="es-ES" sz="2000" b="1" dirty="0">
                <a:effectLst/>
                <a:latin typeface="Arial" panose="020B0604020202020204" pitchFamily="34" charset="0"/>
                <a:ea typeface="Times New Roman" panose="02020603050405020304" pitchFamily="18" charset="0"/>
              </a:rPr>
              <a:t>de</a:t>
            </a:r>
            <a:r>
              <a:rPr lang="es-ES" sz="2000" b="1" spc="5" dirty="0">
                <a:effectLst/>
                <a:latin typeface="Arial" panose="020B0604020202020204" pitchFamily="34" charset="0"/>
                <a:ea typeface="Times New Roman" panose="02020603050405020304" pitchFamily="18" charset="0"/>
              </a:rPr>
              <a:t> </a:t>
            </a:r>
            <a:r>
              <a:rPr lang="es-ES" sz="2000" b="1" dirty="0">
                <a:effectLst/>
                <a:latin typeface="Arial" panose="020B0604020202020204" pitchFamily="34" charset="0"/>
                <a:ea typeface="Times New Roman" panose="02020603050405020304" pitchFamily="18" charset="0"/>
              </a:rPr>
              <a:t>Información</a:t>
            </a:r>
            <a:r>
              <a:rPr lang="es-ES" sz="2000" b="1" spc="5" dirty="0">
                <a:effectLst/>
                <a:latin typeface="Arial" panose="020B0604020202020204" pitchFamily="34" charset="0"/>
                <a:ea typeface="Times New Roman" panose="02020603050405020304" pitchFamily="18" charset="0"/>
              </a:rPr>
              <a:t> </a:t>
            </a:r>
            <a:r>
              <a:rPr lang="es-ES" sz="2000" b="1" dirty="0">
                <a:effectLst/>
                <a:latin typeface="Arial" panose="020B0604020202020204" pitchFamily="34" charset="0"/>
                <a:ea typeface="Times New Roman" panose="02020603050405020304" pitchFamily="18" charset="0"/>
              </a:rPr>
              <a:t>y</a:t>
            </a:r>
            <a:r>
              <a:rPr lang="es-ES" sz="2000" b="1" spc="5" dirty="0">
                <a:effectLst/>
                <a:latin typeface="Arial" panose="020B0604020202020204" pitchFamily="34" charset="0"/>
                <a:ea typeface="Times New Roman" panose="02020603050405020304" pitchFamily="18" charset="0"/>
              </a:rPr>
              <a:t> </a:t>
            </a:r>
            <a:r>
              <a:rPr lang="es-ES" sz="2000" b="1" dirty="0">
                <a:effectLst/>
                <a:latin typeface="Arial" panose="020B0604020202020204" pitchFamily="34" charset="0"/>
                <a:ea typeface="Times New Roman" panose="02020603050405020304" pitchFamily="18" charset="0"/>
              </a:rPr>
              <a:t>Registro</a:t>
            </a:r>
            <a:r>
              <a:rPr lang="es-ES" sz="2000" b="1" spc="5" dirty="0">
                <a:effectLst/>
                <a:latin typeface="Arial" panose="020B0604020202020204" pitchFamily="34" charset="0"/>
                <a:ea typeface="Times New Roman" panose="02020603050405020304" pitchFamily="18" charset="0"/>
              </a:rPr>
              <a:t> </a:t>
            </a:r>
            <a:r>
              <a:rPr lang="es-ES" sz="2000" b="1" dirty="0">
                <a:effectLst/>
                <a:latin typeface="Arial" panose="020B0604020202020204" pitchFamily="34" charset="0"/>
                <a:ea typeface="Times New Roman" panose="02020603050405020304" pitchFamily="18" charset="0"/>
              </a:rPr>
              <a:t>Bibliotecario (SINIREB)</a:t>
            </a:r>
            <a:r>
              <a:rPr lang="es-ES" sz="2000" dirty="0">
                <a:effectLst/>
                <a:latin typeface="Arial" panose="020B0604020202020204" pitchFamily="34" charset="0"/>
                <a:ea typeface="Times New Roman" panose="02020603050405020304" pitchFamily="18" charset="0"/>
              </a:rPr>
              <a:t>, administrado por el MINC, y del </a:t>
            </a:r>
            <a:r>
              <a:rPr lang="es-ES" sz="2000" b="1" dirty="0">
                <a:effectLst/>
                <a:latin typeface="Arial" panose="020B0604020202020204" pitchFamily="34" charset="0"/>
                <a:ea typeface="Times New Roman" panose="02020603050405020304" pitchFamily="18" charset="0"/>
              </a:rPr>
              <a:t>Consejo Intersectorial para la Política del Libro, la Lectura y las Bibliotecas, (CONLIBRO) </a:t>
            </a:r>
            <a:r>
              <a:rPr lang="es-ES" sz="2000" dirty="0">
                <a:effectLst/>
                <a:latin typeface="Arial" panose="020B0604020202020204" pitchFamily="34" charset="0"/>
                <a:ea typeface="Times New Roman" panose="02020603050405020304" pitchFamily="18" charset="0"/>
              </a:rPr>
              <a:t>(creado), presidido por el MINC y adscrito, en calidad de Secretaría Técnica de CONLIBRO a la </a:t>
            </a:r>
            <a:r>
              <a:rPr lang="es-ES" sz="2000" b="1" dirty="0">
                <a:effectLst/>
                <a:latin typeface="Arial" panose="020B0604020202020204" pitchFamily="34" charset="0"/>
                <a:ea typeface="Times New Roman" panose="02020603050405020304" pitchFamily="18" charset="0"/>
              </a:rPr>
              <a:t>DGLL</a:t>
            </a:r>
            <a:r>
              <a:rPr lang="es-ES" sz="2000" dirty="0">
                <a:effectLst/>
                <a:latin typeface="Arial" panose="020B0604020202020204" pitchFamily="34" charset="0"/>
                <a:ea typeface="Times New Roman" panose="02020603050405020304" pitchFamily="18" charset="0"/>
              </a:rPr>
              <a:t> del Viceministerio de Identidad Cultural y Ciudadanía del MINC. (Ley 502-08, Cap. III)</a:t>
            </a:r>
            <a:endParaRPr lang="es-DO" sz="2000" dirty="0">
              <a:effectLst/>
              <a:latin typeface="Times New Roman" panose="02020603050405020304" pitchFamily="18" charset="0"/>
              <a:ea typeface="Times New Roman" panose="02020603050405020304" pitchFamily="18" charset="0"/>
            </a:endParaRPr>
          </a:p>
          <a:p>
            <a:pPr algn="just">
              <a:lnSpc>
                <a:spcPct val="115000"/>
              </a:lnSpc>
            </a:pPr>
            <a:r>
              <a:rPr lang="es-ES" sz="2000" dirty="0">
                <a:effectLst/>
                <a:latin typeface="Arial" panose="020B0604020202020204" pitchFamily="34" charset="0"/>
                <a:ea typeface="Times New Roman" panose="02020603050405020304" pitchFamily="18" charset="0"/>
              </a:rPr>
              <a:t> </a:t>
            </a:r>
            <a:endParaRPr lang="es-DO"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79149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B6E89AB-58EE-4FD3-8026-52889A12BAF2}"/>
              </a:ext>
            </a:extLst>
          </p:cNvPr>
          <p:cNvSpPr txBox="1"/>
          <p:nvPr/>
        </p:nvSpPr>
        <p:spPr>
          <a:xfrm>
            <a:off x="638629" y="461220"/>
            <a:ext cx="3976914" cy="369332"/>
          </a:xfrm>
          <a:prstGeom prst="rect">
            <a:avLst/>
          </a:prstGeom>
          <a:solidFill>
            <a:srgbClr val="002060"/>
          </a:solidFill>
        </p:spPr>
        <p:txBody>
          <a:bodyPr wrap="square">
            <a:spAutoFit/>
          </a:bodyPr>
          <a:lstStyle/>
          <a:p>
            <a:r>
              <a:rPr lang="es-ES" sz="1800" b="1" dirty="0">
                <a:solidFill>
                  <a:schemeClr val="bg1"/>
                </a:solidFill>
                <a:effectLst/>
                <a:latin typeface="Arial" panose="020B0604020202020204" pitchFamily="34" charset="0"/>
                <a:ea typeface="Calibri" panose="020F0502020204030204" pitchFamily="34" charset="0"/>
              </a:rPr>
              <a:t>JUSTIFICACIÓN</a:t>
            </a:r>
            <a:endParaRPr lang="es-DO" dirty="0">
              <a:solidFill>
                <a:schemeClr val="bg1"/>
              </a:solidFill>
            </a:endParaRPr>
          </a:p>
        </p:txBody>
      </p:sp>
      <p:sp>
        <p:nvSpPr>
          <p:cNvPr id="11" name="TextBox 10">
            <a:extLst>
              <a:ext uri="{FF2B5EF4-FFF2-40B4-BE49-F238E27FC236}">
                <a16:creationId xmlns:a16="http://schemas.microsoft.com/office/drawing/2014/main" id="{0E1A841F-E531-4FEC-8B68-3587550FFCA8}"/>
              </a:ext>
            </a:extLst>
          </p:cNvPr>
          <p:cNvSpPr txBox="1"/>
          <p:nvPr/>
        </p:nvSpPr>
        <p:spPr>
          <a:xfrm>
            <a:off x="435428" y="1224900"/>
            <a:ext cx="11321143" cy="5366084"/>
          </a:xfrm>
          <a:prstGeom prst="rect">
            <a:avLst/>
          </a:prstGeom>
          <a:noFill/>
        </p:spPr>
        <p:txBody>
          <a:bodyPr wrap="square">
            <a:spAutoFit/>
          </a:bodyPr>
          <a:lstStyle/>
          <a:p>
            <a:pPr lvl="0" algn="just"/>
            <a:r>
              <a:rPr lang="es-DO" sz="1900" b="1" dirty="0">
                <a:effectLst/>
                <a:latin typeface="Arial" panose="020B0604020202020204" pitchFamily="34" charset="0"/>
                <a:ea typeface="Calibri" panose="020F0502020204030204" pitchFamily="34" charset="0"/>
                <a:cs typeface="Arial" panose="020B0604020202020204" pitchFamily="34" charset="0"/>
              </a:rPr>
              <a:t>Solo dos levantamientos diagnósticos sobre bibliotecas realizados en el país:</a:t>
            </a:r>
          </a:p>
          <a:p>
            <a:pPr marL="342900" lvl="0" indent="-342900" algn="just">
              <a:buFont typeface="Wingdings" panose="05000000000000000000" pitchFamily="2" charset="2"/>
              <a:buChar char=""/>
            </a:pPr>
            <a:endParaRPr lang="es-DO" sz="1900" b="1" dirty="0">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buSzPts val="1200"/>
              <a:buFont typeface="Wingdings" panose="05000000000000000000" pitchFamily="2" charset="2"/>
              <a:buChar char=""/>
              <a:tabLst>
                <a:tab pos="977900" algn="l"/>
              </a:tabLst>
            </a:pPr>
            <a:r>
              <a:rPr lang="es-DO" sz="1800" dirty="0">
                <a:effectLst/>
                <a:latin typeface="Arial" panose="020B0604020202020204" pitchFamily="34" charset="0"/>
                <a:ea typeface="Wingdings" panose="05000000000000000000" pitchFamily="2" charset="2"/>
                <a:cs typeface="Wingdings" panose="05000000000000000000" pitchFamily="2" charset="2"/>
              </a:rPr>
              <a:t>Un </a:t>
            </a:r>
            <a:r>
              <a:rPr lang="es-DO" sz="1800" i="1" dirty="0">
                <a:effectLst/>
                <a:latin typeface="Arial" panose="020B0604020202020204" pitchFamily="34" charset="0"/>
                <a:ea typeface="Wingdings" panose="05000000000000000000" pitchFamily="2" charset="2"/>
                <a:cs typeface="Wingdings" panose="05000000000000000000" pitchFamily="2" charset="2"/>
              </a:rPr>
              <a:t>Primer Censo Nacional de Bibliotecas de Uso Público, realizado en </a:t>
            </a:r>
            <a:r>
              <a:rPr lang="es-DO" sz="1800" b="1" i="1" dirty="0">
                <a:effectLst/>
                <a:latin typeface="Arial" panose="020B0604020202020204" pitchFamily="34" charset="0"/>
                <a:ea typeface="Wingdings" panose="05000000000000000000" pitchFamily="2" charset="2"/>
                <a:cs typeface="Wingdings" panose="05000000000000000000" pitchFamily="2" charset="2"/>
              </a:rPr>
              <a:t>1999</a:t>
            </a:r>
            <a:r>
              <a:rPr lang="es-DO" sz="1800" b="1" dirty="0">
                <a:effectLst/>
                <a:latin typeface="Arial" panose="020B0604020202020204" pitchFamily="34" charset="0"/>
                <a:ea typeface="Wingdings" panose="05000000000000000000" pitchFamily="2" charset="2"/>
                <a:cs typeface="Wingdings" panose="05000000000000000000" pitchFamily="2" charset="2"/>
              </a:rPr>
              <a:t> </a:t>
            </a:r>
            <a:r>
              <a:rPr lang="es-DO" sz="1800" dirty="0">
                <a:effectLst/>
                <a:latin typeface="Arial" panose="020B0604020202020204" pitchFamily="34" charset="0"/>
                <a:ea typeface="Wingdings" panose="05000000000000000000" pitchFamily="2" charset="2"/>
                <a:cs typeface="Wingdings" panose="05000000000000000000" pitchFamily="2" charset="2"/>
              </a:rPr>
              <a:t>(publicado en el 2000) con el auspicio de la Oficina Nacional de Estadística (ONE), el Ministerio de Cultura (MINC) y la Biblioteca Nacional Pedro Henríquez Ureña (BNPHU).</a:t>
            </a:r>
            <a:endParaRPr lang="es-DO" sz="1800" dirty="0">
              <a:effectLst/>
              <a:latin typeface="Calibri" panose="020F0502020204030204" pitchFamily="34" charset="0"/>
              <a:ea typeface="Wingdings" panose="05000000000000000000" pitchFamily="2" charset="2"/>
              <a:cs typeface="Wingdings" panose="05000000000000000000" pitchFamily="2" charset="2"/>
            </a:endParaRPr>
          </a:p>
          <a:p>
            <a:pPr marL="180340" algn="just">
              <a:lnSpc>
                <a:spcPct val="50000"/>
              </a:lnSpc>
              <a:tabLst>
                <a:tab pos="977900" algn="l"/>
              </a:tabLst>
            </a:pPr>
            <a:r>
              <a:rPr lang="es-DO" sz="1800" dirty="0">
                <a:effectLst/>
                <a:latin typeface="Arial" panose="020B0604020202020204" pitchFamily="34" charset="0"/>
                <a:ea typeface="Calibri" panose="020F0502020204030204" pitchFamily="34" charset="0"/>
                <a:cs typeface="Times New Roman" panose="02020603050405020304" pitchFamily="18" charset="0"/>
              </a:rPr>
              <a:t> </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pPr marL="180340" algn="just">
              <a:lnSpc>
                <a:spcPct val="50000"/>
              </a:lnSpc>
              <a:tabLst>
                <a:tab pos="977900" algn="l"/>
              </a:tabLst>
            </a:pPr>
            <a:r>
              <a:rPr lang="es-DO" sz="1800" dirty="0">
                <a:effectLst/>
                <a:latin typeface="Arial" panose="020B0604020202020204" pitchFamily="34" charset="0"/>
                <a:ea typeface="Calibri" panose="020F0502020204030204" pitchFamily="34" charset="0"/>
                <a:cs typeface="Times New Roman" panose="02020603050405020304" pitchFamily="18" charset="0"/>
              </a:rPr>
              <a:t> </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SzPts val="1200"/>
              <a:buFont typeface="Wingdings" panose="05000000000000000000" pitchFamily="2" charset="2"/>
              <a:buChar char=""/>
            </a:pPr>
            <a:r>
              <a:rPr lang="es-DO" sz="1800" dirty="0">
                <a:effectLst/>
                <a:latin typeface="Arial" panose="020B0604020202020204" pitchFamily="34" charset="0"/>
                <a:ea typeface="Wingdings" panose="05000000000000000000" pitchFamily="2" charset="2"/>
                <a:cs typeface="Wingdings" panose="05000000000000000000" pitchFamily="2" charset="2"/>
              </a:rPr>
              <a:t>Un </a:t>
            </a:r>
            <a:r>
              <a:rPr lang="es-DO" sz="1800" i="1" dirty="0">
                <a:effectLst/>
                <a:latin typeface="Arial" panose="020B0604020202020204" pitchFamily="34" charset="0"/>
                <a:ea typeface="Wingdings" panose="05000000000000000000" pitchFamily="2" charset="2"/>
                <a:cs typeface="Wingdings" panose="05000000000000000000" pitchFamily="2" charset="2"/>
              </a:rPr>
              <a:t>Segundo Censo Nacional de Bibliotecas Públicas; Estudio sobre las bibliotecas dominicanas (</a:t>
            </a:r>
            <a:r>
              <a:rPr lang="es-DO" sz="1800" b="1" i="1" dirty="0">
                <a:effectLst/>
                <a:latin typeface="Arial" panose="020B0604020202020204" pitchFamily="34" charset="0"/>
                <a:ea typeface="Wingdings" panose="05000000000000000000" pitchFamily="2" charset="2"/>
                <a:cs typeface="Wingdings" panose="05000000000000000000" pitchFamily="2" charset="2"/>
              </a:rPr>
              <a:t>2009-</a:t>
            </a:r>
            <a:r>
              <a:rPr lang="es-DO" sz="1800" i="1" dirty="0">
                <a:effectLst/>
                <a:latin typeface="Arial" panose="020B0604020202020204" pitchFamily="34" charset="0"/>
                <a:ea typeface="Wingdings" panose="05000000000000000000" pitchFamily="2" charset="2"/>
                <a:cs typeface="Wingdings" panose="05000000000000000000" pitchFamily="2" charset="2"/>
              </a:rPr>
              <a:t> </a:t>
            </a:r>
            <a:r>
              <a:rPr lang="es-DO" sz="1800" b="1" i="1" dirty="0">
                <a:effectLst/>
                <a:latin typeface="Arial" panose="020B0604020202020204" pitchFamily="34" charset="0"/>
                <a:ea typeface="Wingdings" panose="05000000000000000000" pitchFamily="2" charset="2"/>
                <a:cs typeface="Wingdings" panose="05000000000000000000" pitchFamily="2" charset="2"/>
              </a:rPr>
              <a:t>2011</a:t>
            </a:r>
            <a:r>
              <a:rPr lang="es-DO" sz="1800" i="1" dirty="0">
                <a:effectLst/>
                <a:latin typeface="Arial" panose="020B0604020202020204" pitchFamily="34" charset="0"/>
                <a:ea typeface="Wingdings" panose="05000000000000000000" pitchFamily="2" charset="2"/>
                <a:cs typeface="Wingdings" panose="05000000000000000000" pitchFamily="2" charset="2"/>
              </a:rPr>
              <a:t>)</a:t>
            </a:r>
            <a:r>
              <a:rPr lang="es-DO" sz="1800" dirty="0">
                <a:effectLst/>
                <a:latin typeface="Arial" panose="020B0604020202020204" pitchFamily="34" charset="0"/>
                <a:ea typeface="Wingdings" panose="05000000000000000000" pitchFamily="2" charset="2"/>
                <a:cs typeface="Wingdings" panose="05000000000000000000" pitchFamily="2" charset="2"/>
              </a:rPr>
              <a:t>”.</a:t>
            </a:r>
          </a:p>
          <a:p>
            <a:pPr lvl="0" algn="just">
              <a:lnSpc>
                <a:spcPct val="115000"/>
              </a:lnSpc>
              <a:spcAft>
                <a:spcPts val="800"/>
              </a:spcAft>
              <a:buSzPts val="1200"/>
            </a:pPr>
            <a:endParaRPr lang="es-DO" dirty="0">
              <a:latin typeface="Arial" panose="020B0604020202020204" pitchFamily="34" charset="0"/>
              <a:ea typeface="Wingdings" panose="05000000000000000000" pitchFamily="2" charset="2"/>
              <a:cs typeface="Wingdings" panose="05000000000000000000" pitchFamily="2" charset="2"/>
            </a:endParaRPr>
          </a:p>
          <a:p>
            <a:pPr lvl="0" algn="just">
              <a:lnSpc>
                <a:spcPct val="115000"/>
              </a:lnSpc>
              <a:spcAft>
                <a:spcPts val="800"/>
              </a:spcAft>
              <a:buSzPts val="1200"/>
            </a:pPr>
            <a:r>
              <a:rPr lang="es-DO" b="1" dirty="0">
                <a:latin typeface="Arial" panose="020B0604020202020204" pitchFamily="34" charset="0"/>
                <a:ea typeface="Wingdings" panose="05000000000000000000" pitchFamily="2" charset="2"/>
                <a:cs typeface="Wingdings" panose="05000000000000000000" pitchFamily="2" charset="2"/>
              </a:rPr>
              <a:t>Necesaria la realización de un nuevo </a:t>
            </a:r>
            <a:r>
              <a:rPr lang="es-DO" sz="1800" b="1" i="1" dirty="0">
                <a:effectLst/>
                <a:latin typeface="Arial" panose="020B0604020202020204" pitchFamily="34" charset="0"/>
                <a:ea typeface="Calibri" panose="020F0502020204030204" pitchFamily="34" charset="0"/>
              </a:rPr>
              <a:t>“Diagnóstico cuantitativo y cualitativo de bibliotecas públicas nacionales”, </a:t>
            </a:r>
            <a:r>
              <a:rPr lang="es-ES" sz="1800" dirty="0">
                <a:effectLst/>
                <a:latin typeface="Arial" panose="020B0604020202020204" pitchFamily="34" charset="0"/>
                <a:ea typeface="Calibri" panose="020F0502020204030204" pitchFamily="34" charset="0"/>
              </a:rPr>
              <a:t>con el objetivo de recabar información actualizada que permita: </a:t>
            </a:r>
          </a:p>
          <a:p>
            <a:pPr lvl="0" algn="just">
              <a:lnSpc>
                <a:spcPct val="115000"/>
              </a:lnSpc>
              <a:spcAft>
                <a:spcPts val="800"/>
              </a:spcAft>
              <a:buSzPts val="1200"/>
            </a:pPr>
            <a:r>
              <a:rPr lang="es-ES" sz="1800" dirty="0">
                <a:effectLst/>
                <a:latin typeface="Arial" panose="020B0604020202020204" pitchFamily="34" charset="0"/>
                <a:ea typeface="Calibri" panose="020F0502020204030204" pitchFamily="34" charset="0"/>
              </a:rPr>
              <a:t>a) Conocer la situación actual de las bibliotecas del sector público; </a:t>
            </a:r>
          </a:p>
          <a:p>
            <a:pPr lvl="0" algn="just">
              <a:lnSpc>
                <a:spcPct val="115000"/>
              </a:lnSpc>
              <a:spcAft>
                <a:spcPts val="800"/>
              </a:spcAft>
              <a:buSzPts val="1200"/>
            </a:pPr>
            <a:r>
              <a:rPr lang="es-ES" sz="1800" dirty="0">
                <a:effectLst/>
                <a:latin typeface="Arial" panose="020B0604020202020204" pitchFamily="34" charset="0"/>
                <a:ea typeface="Calibri" panose="020F0502020204030204" pitchFamily="34" charset="0"/>
              </a:rPr>
              <a:t>b) Identificar sus necesidades para fortalecerlas;</a:t>
            </a:r>
          </a:p>
          <a:p>
            <a:pPr lvl="0" algn="just">
              <a:lnSpc>
                <a:spcPct val="115000"/>
              </a:lnSpc>
              <a:spcAft>
                <a:spcPts val="800"/>
              </a:spcAft>
              <a:buSzPts val="1200"/>
            </a:pPr>
            <a:r>
              <a:rPr lang="es-ES" sz="1800" dirty="0">
                <a:effectLst/>
                <a:latin typeface="Arial" panose="020B0604020202020204" pitchFamily="34" charset="0"/>
                <a:ea typeface="Calibri" panose="020F0502020204030204" pitchFamily="34" charset="0"/>
              </a:rPr>
              <a:t>c) Propiciar la definición de políticas y el diseño de un plan de fortalecimiento de estas. </a:t>
            </a:r>
            <a:endParaRPr lang="es-DO" sz="1800" dirty="0">
              <a:effectLst/>
              <a:latin typeface="Calibri" panose="020F0502020204030204" pitchFamily="34" charset="0"/>
              <a:ea typeface="Wingdings" panose="05000000000000000000" pitchFamily="2" charset="2"/>
              <a:cs typeface="Wingdings" panose="05000000000000000000" pitchFamily="2" charset="2"/>
            </a:endParaRPr>
          </a:p>
          <a:p>
            <a:pPr lvl="0" algn="just"/>
            <a:endParaRPr lang="es-DO" sz="19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63659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F18652D-009B-47B9-BFDE-DAEADB49786B}"/>
              </a:ext>
            </a:extLst>
          </p:cNvPr>
          <p:cNvSpPr txBox="1"/>
          <p:nvPr/>
        </p:nvSpPr>
        <p:spPr>
          <a:xfrm>
            <a:off x="420914" y="294135"/>
            <a:ext cx="11350171" cy="6187335"/>
          </a:xfrm>
          <a:prstGeom prst="rect">
            <a:avLst/>
          </a:prstGeom>
          <a:noFill/>
        </p:spPr>
        <p:txBody>
          <a:bodyPr wrap="square">
            <a:spAutoFit/>
          </a:bodyPr>
          <a:lstStyle/>
          <a:p>
            <a:pPr algn="just">
              <a:lnSpc>
                <a:spcPct val="115000"/>
              </a:lnSpc>
            </a:pPr>
            <a:r>
              <a:rPr lang="es-DO" sz="2000" b="1" dirty="0">
                <a:solidFill>
                  <a:srgbClr val="000000"/>
                </a:solidFill>
                <a:effectLst/>
                <a:latin typeface="Arial" panose="020B0604020202020204" pitchFamily="34" charset="0"/>
                <a:ea typeface="Times New Roman" panose="02020603050405020304" pitchFamily="18" charset="0"/>
              </a:rPr>
              <a:t> “Diagnóstico cualitativo / cuantitativo sobre bibliotecas públicas nacionales”</a:t>
            </a:r>
            <a:endParaRPr lang="es-DO" sz="2000" dirty="0">
              <a:effectLst/>
              <a:latin typeface="Times New Roman" panose="02020603050405020304" pitchFamily="18" charset="0"/>
              <a:ea typeface="Times New Roman" panose="02020603050405020304" pitchFamily="18" charset="0"/>
            </a:endParaRPr>
          </a:p>
          <a:p>
            <a:pPr algn="just">
              <a:lnSpc>
                <a:spcPct val="115000"/>
              </a:lnSpc>
            </a:pPr>
            <a:endParaRPr lang="es-DO" sz="1800" dirty="0">
              <a:effectLst/>
              <a:latin typeface="Times New Roman" panose="02020603050405020304" pitchFamily="18" charset="0"/>
              <a:ea typeface="Times New Roman" panose="02020603050405020304" pitchFamily="18" charset="0"/>
            </a:endParaRPr>
          </a:p>
          <a:p>
            <a:pPr algn="just">
              <a:lnSpc>
                <a:spcPct val="115000"/>
              </a:lnSpc>
            </a:pPr>
            <a:r>
              <a:rPr lang="es-DO" sz="1800" b="1" dirty="0">
                <a:solidFill>
                  <a:schemeClr val="bg1"/>
                </a:solidFill>
                <a:effectLst/>
                <a:highlight>
                  <a:srgbClr val="040472"/>
                </a:highlight>
                <a:latin typeface="Arial" panose="020B0604020202020204" pitchFamily="34" charset="0"/>
                <a:ea typeface="Times New Roman" panose="02020603050405020304" pitchFamily="18" charset="0"/>
              </a:rPr>
              <a:t>Objetivo General </a:t>
            </a:r>
            <a:endParaRPr lang="es-DO" sz="1800" dirty="0">
              <a:solidFill>
                <a:schemeClr val="bg1"/>
              </a:solidFill>
              <a:effectLst/>
              <a:highlight>
                <a:srgbClr val="040472"/>
              </a:highlight>
              <a:latin typeface="Times New Roman" panose="02020603050405020304" pitchFamily="18" charset="0"/>
              <a:ea typeface="Times New Roman" panose="02020603050405020304" pitchFamily="18" charset="0"/>
            </a:endParaRPr>
          </a:p>
          <a:p>
            <a:pPr algn="just">
              <a:lnSpc>
                <a:spcPct val="50000"/>
              </a:lnSpc>
            </a:pPr>
            <a:r>
              <a:rPr lang="es-DO" sz="1800" b="1" dirty="0">
                <a:solidFill>
                  <a:srgbClr val="000000"/>
                </a:solidFill>
                <a:effectLst/>
                <a:latin typeface="Arial" panose="020B0604020202020204" pitchFamily="34" charset="0"/>
                <a:ea typeface="Times New Roman" panose="02020603050405020304" pitchFamily="18" charset="0"/>
              </a:rPr>
              <a:t> </a:t>
            </a:r>
            <a:endParaRPr lang="es-DO" sz="1800" dirty="0">
              <a:effectLst/>
              <a:latin typeface="Times New Roman" panose="02020603050405020304" pitchFamily="18" charset="0"/>
              <a:ea typeface="Times New Roman" panose="02020603050405020304" pitchFamily="18" charset="0"/>
            </a:endParaRPr>
          </a:p>
          <a:p>
            <a:pPr algn="just">
              <a:lnSpc>
                <a:spcPct val="50000"/>
              </a:lnSpc>
            </a:pPr>
            <a:r>
              <a:rPr lang="es-DO" sz="1800" b="1" dirty="0">
                <a:solidFill>
                  <a:srgbClr val="000000"/>
                </a:solidFill>
                <a:effectLst/>
                <a:latin typeface="Arial" panose="020B0604020202020204" pitchFamily="34" charset="0"/>
                <a:ea typeface="Times New Roman" panose="02020603050405020304" pitchFamily="18" charset="0"/>
              </a:rPr>
              <a:t> </a:t>
            </a:r>
            <a:endParaRPr lang="es-DO" sz="1800" dirty="0">
              <a:effectLst/>
              <a:latin typeface="Times New Roman" panose="02020603050405020304" pitchFamily="18" charset="0"/>
              <a:ea typeface="Times New Roman" panose="02020603050405020304" pitchFamily="18" charset="0"/>
            </a:endParaRPr>
          </a:p>
          <a:p>
            <a:pPr algn="just">
              <a:lnSpc>
                <a:spcPct val="115000"/>
              </a:lnSpc>
              <a:spcAft>
                <a:spcPts val="800"/>
              </a:spcAft>
            </a:pPr>
            <a:r>
              <a:rPr lang="es-ES" sz="1800" dirty="0">
                <a:effectLst/>
                <a:latin typeface="Arial" panose="020B0604020202020204" pitchFamily="34" charset="0"/>
                <a:ea typeface="Calibri" panose="020F0502020204030204" pitchFamily="34" charset="0"/>
                <a:cs typeface="Times New Roman" panose="02020603050405020304" pitchFamily="18" charset="0"/>
              </a:rPr>
              <a:t>Realizar un levantamiento de información cuantitativa y cualitativa sobre las bibliotecas públicas existentes y su ubicación a nivel nacional, de acuerdo a su tipología, así como la descripción detallada de sus características y situación general actual, estatus institucional, estructura organizacional, estructura administrativo-financiera, estructura física, colecciones, usuarios, procesos técnicos, servicios, recursos tecnológicos (TIC), recursos humanos, entre otros aspectos.</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50000"/>
              </a:lnSpc>
            </a:pPr>
            <a:r>
              <a:rPr lang="es-ES" sz="1800" b="1" dirty="0">
                <a:solidFill>
                  <a:srgbClr val="000000"/>
                </a:solidFill>
                <a:effectLst/>
                <a:latin typeface="Arial" panose="020B0604020202020204" pitchFamily="34" charset="0"/>
                <a:ea typeface="Times New Roman" panose="02020603050405020304" pitchFamily="18" charset="0"/>
              </a:rPr>
              <a:t> </a:t>
            </a:r>
            <a:endParaRPr lang="es-DO" sz="1800" dirty="0">
              <a:effectLst/>
              <a:latin typeface="Times New Roman" panose="02020603050405020304" pitchFamily="18" charset="0"/>
              <a:ea typeface="Times New Roman" panose="02020603050405020304" pitchFamily="18" charset="0"/>
            </a:endParaRPr>
          </a:p>
          <a:p>
            <a:pPr algn="just">
              <a:lnSpc>
                <a:spcPct val="115000"/>
              </a:lnSpc>
            </a:pPr>
            <a:r>
              <a:rPr lang="es-ES" sz="1800" b="1" dirty="0">
                <a:solidFill>
                  <a:schemeClr val="bg1"/>
                </a:solidFill>
                <a:effectLst/>
                <a:highlight>
                  <a:srgbClr val="040472"/>
                </a:highlight>
                <a:latin typeface="Arial" panose="020B0604020202020204" pitchFamily="34" charset="0"/>
                <a:ea typeface="Times New Roman" panose="02020603050405020304" pitchFamily="18" charset="0"/>
              </a:rPr>
              <a:t>Objetivos Específicos</a:t>
            </a:r>
            <a:r>
              <a:rPr lang="es-ES" sz="1800" b="1" dirty="0">
                <a:solidFill>
                  <a:srgbClr val="000000"/>
                </a:solidFill>
                <a:effectLst/>
                <a:latin typeface="Arial" panose="020B0604020202020204" pitchFamily="34" charset="0"/>
                <a:ea typeface="Times New Roman" panose="02020603050405020304" pitchFamily="18" charset="0"/>
              </a:rPr>
              <a:t> </a:t>
            </a:r>
            <a:endParaRPr lang="es-DO" sz="1800" dirty="0">
              <a:effectLst/>
              <a:latin typeface="Times New Roman" panose="02020603050405020304" pitchFamily="18" charset="0"/>
              <a:ea typeface="Times New Roman" panose="02020603050405020304" pitchFamily="18" charset="0"/>
            </a:endParaRPr>
          </a:p>
          <a:p>
            <a:pPr algn="just">
              <a:lnSpc>
                <a:spcPct val="50000"/>
              </a:lnSpc>
            </a:pPr>
            <a:r>
              <a:rPr lang="es-ES" sz="1800" b="1" dirty="0">
                <a:solidFill>
                  <a:srgbClr val="000000"/>
                </a:solidFill>
                <a:effectLst/>
                <a:latin typeface="Arial" panose="020B0604020202020204" pitchFamily="34" charset="0"/>
                <a:ea typeface="Times New Roman" panose="02020603050405020304" pitchFamily="18" charset="0"/>
              </a:rPr>
              <a:t> </a:t>
            </a:r>
            <a:endParaRPr lang="es-DO" sz="1800" dirty="0">
              <a:effectLst/>
              <a:latin typeface="Times New Roman" panose="02020603050405020304" pitchFamily="18" charset="0"/>
              <a:ea typeface="Times New Roman" panose="02020603050405020304" pitchFamily="18" charset="0"/>
            </a:endParaRPr>
          </a:p>
          <a:p>
            <a:pPr algn="just">
              <a:lnSpc>
                <a:spcPct val="50000"/>
              </a:lnSpc>
            </a:pPr>
            <a:r>
              <a:rPr lang="es-ES" sz="1800" b="1" dirty="0">
                <a:solidFill>
                  <a:srgbClr val="000000"/>
                </a:solidFill>
                <a:effectLst/>
                <a:latin typeface="Arial" panose="020B0604020202020204" pitchFamily="34" charset="0"/>
                <a:ea typeface="Times New Roman" panose="02020603050405020304" pitchFamily="18" charset="0"/>
              </a:rPr>
              <a:t> </a:t>
            </a:r>
            <a:endParaRPr lang="es-DO" sz="1800" dirty="0">
              <a:effectLst/>
              <a:latin typeface="Times New Roman" panose="02020603050405020304" pitchFamily="18" charset="0"/>
              <a:ea typeface="Times New Roman" panose="02020603050405020304" pitchFamily="18" charset="0"/>
            </a:endParaRPr>
          </a:p>
          <a:p>
            <a:pPr algn="just">
              <a:lnSpc>
                <a:spcPct val="115000"/>
              </a:lnSpc>
            </a:pPr>
            <a:r>
              <a:rPr lang="es-DO" sz="1800" dirty="0">
                <a:solidFill>
                  <a:srgbClr val="000000"/>
                </a:solidFill>
                <a:effectLst/>
                <a:latin typeface="Arial" panose="020B0604020202020204" pitchFamily="34" charset="0"/>
                <a:ea typeface="Times New Roman" panose="02020603050405020304" pitchFamily="18" charset="0"/>
              </a:rPr>
              <a:t>A partir de la información recabada:</a:t>
            </a:r>
            <a:endParaRPr lang="es-DO" sz="1800" dirty="0">
              <a:effectLst/>
              <a:latin typeface="Times New Roman" panose="02020603050405020304" pitchFamily="18" charset="0"/>
              <a:ea typeface="Times New Roman" panose="02020603050405020304" pitchFamily="18" charset="0"/>
            </a:endParaRPr>
          </a:p>
          <a:p>
            <a:pPr marL="180340" algn="just">
              <a:lnSpc>
                <a:spcPct val="50000"/>
              </a:lnSpc>
            </a:pPr>
            <a:r>
              <a:rPr lang="es-DO" sz="1800" dirty="0">
                <a:effectLst/>
                <a:latin typeface="Arial" panose="020B0604020202020204" pitchFamily="34" charset="0"/>
                <a:ea typeface="Calibri" panose="020F0502020204030204" pitchFamily="34" charset="0"/>
                <a:cs typeface="Times New Roman" panose="02020603050405020304" pitchFamily="18" charset="0"/>
              </a:rPr>
              <a:t> </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pPr marL="180340" algn="just">
              <a:lnSpc>
                <a:spcPct val="50000"/>
              </a:lnSpc>
            </a:pPr>
            <a:r>
              <a:rPr lang="es-DO" sz="1800" dirty="0">
                <a:effectLst/>
                <a:latin typeface="Arial" panose="020B0604020202020204" pitchFamily="34" charset="0"/>
                <a:ea typeface="Calibri" panose="020F0502020204030204" pitchFamily="34" charset="0"/>
                <a:cs typeface="Times New Roman" panose="02020603050405020304" pitchFamily="18" charset="0"/>
              </a:rPr>
              <a:t> </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pPr>
            <a:r>
              <a:rPr lang="es-DO" sz="1800" dirty="0">
                <a:effectLst/>
                <a:latin typeface="Arial" panose="020B0604020202020204" pitchFamily="34" charset="0"/>
                <a:ea typeface="Calibri" panose="020F0502020204030204" pitchFamily="34" charset="0"/>
                <a:cs typeface="Times New Roman" panose="02020603050405020304" pitchFamily="18" charset="0"/>
              </a:rPr>
              <a:t>1) Elaborar un directorio nacional físico y digital actualizado de bibliotecas dominicanas.</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pPr marL="180340" algn="just">
              <a:lnSpc>
                <a:spcPct val="107000"/>
              </a:lnSpc>
            </a:pPr>
            <a:r>
              <a:rPr lang="es-DO" sz="1800" dirty="0">
                <a:effectLst/>
                <a:latin typeface="Arial" panose="020B0604020202020204" pitchFamily="34" charset="0"/>
                <a:ea typeface="Calibri" panose="020F0502020204030204" pitchFamily="34" charset="0"/>
                <a:cs typeface="Times New Roman" panose="02020603050405020304" pitchFamily="18" charset="0"/>
              </a:rPr>
              <a:t> </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pPr>
            <a:r>
              <a:rPr lang="es-DO" sz="1800" dirty="0">
                <a:effectLst/>
                <a:latin typeface="Arial" panose="020B0604020202020204" pitchFamily="34" charset="0"/>
                <a:ea typeface="Calibri" panose="020F0502020204030204" pitchFamily="34" charset="0"/>
                <a:cs typeface="Times New Roman" panose="02020603050405020304" pitchFamily="18" charset="0"/>
              </a:rPr>
              <a:t>2) Crear un Sistema Nacional de Información y Registro Bibliotecario (SINIREB).</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pPr marL="180340" algn="just">
              <a:lnSpc>
                <a:spcPct val="107000"/>
              </a:lnSpc>
            </a:pPr>
            <a:r>
              <a:rPr lang="es-DO" sz="1800" dirty="0">
                <a:effectLst/>
                <a:latin typeface="Arial" panose="020B0604020202020204" pitchFamily="34" charset="0"/>
                <a:ea typeface="Calibri" panose="020F0502020204030204" pitchFamily="34" charset="0"/>
                <a:cs typeface="Times New Roman" panose="02020603050405020304" pitchFamily="18" charset="0"/>
              </a:rPr>
              <a:t> </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15000"/>
              </a:lnSpc>
              <a:spcAft>
                <a:spcPts val="800"/>
              </a:spcAft>
            </a:pPr>
            <a:r>
              <a:rPr lang="es-DO" sz="1800" dirty="0">
                <a:effectLst/>
                <a:latin typeface="Arial" panose="020B0604020202020204" pitchFamily="34" charset="0"/>
                <a:ea typeface="Calibri" panose="020F0502020204030204" pitchFamily="34" charset="0"/>
                <a:cs typeface="Times New Roman" panose="02020603050405020304" pitchFamily="18" charset="0"/>
              </a:rPr>
              <a:t>3) Formular un Plan Estratégico Nacional de Desarrollo y Fortalecimiento de las Bibliotecas Públicas de la República Dominicana.</a:t>
            </a:r>
            <a:endParaRPr lang="es-DO"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69954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8193B18-9F24-4916-8319-3AA5AAA8924C}"/>
              </a:ext>
            </a:extLst>
          </p:cNvPr>
          <p:cNvSpPr txBox="1"/>
          <p:nvPr/>
        </p:nvSpPr>
        <p:spPr>
          <a:xfrm>
            <a:off x="529771" y="343877"/>
            <a:ext cx="11132457" cy="385042"/>
          </a:xfrm>
          <a:prstGeom prst="rect">
            <a:avLst/>
          </a:prstGeom>
          <a:solidFill>
            <a:srgbClr val="002060"/>
          </a:solidFill>
        </p:spPr>
        <p:txBody>
          <a:bodyPr wrap="square">
            <a:spAutoFit/>
          </a:bodyPr>
          <a:lstStyle/>
          <a:p>
            <a:pPr algn="just">
              <a:lnSpc>
                <a:spcPct val="115000"/>
              </a:lnSpc>
            </a:pPr>
            <a:r>
              <a:rPr lang="es-DO" sz="1800" b="1" dirty="0">
                <a:solidFill>
                  <a:schemeClr val="bg1"/>
                </a:solidFill>
                <a:effectLst/>
                <a:latin typeface="Arial" panose="020B0604020202020204" pitchFamily="34" charset="0"/>
                <a:ea typeface="Calibri" panose="020F0502020204030204" pitchFamily="34" charset="0"/>
              </a:rPr>
              <a:t>ESTRATEGIA METODOLÓGICA</a:t>
            </a:r>
            <a:endParaRPr lang="es-DO" sz="1800" dirty="0">
              <a:solidFill>
                <a:schemeClr val="bg1"/>
              </a:solidFill>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AE4A2DD5-427C-47D3-B6BA-29F06DC38B8C}"/>
              </a:ext>
            </a:extLst>
          </p:cNvPr>
          <p:cNvSpPr txBox="1"/>
          <p:nvPr/>
        </p:nvSpPr>
        <p:spPr>
          <a:xfrm>
            <a:off x="326570" y="1158811"/>
            <a:ext cx="11538857" cy="5343579"/>
          </a:xfrm>
          <a:prstGeom prst="rect">
            <a:avLst/>
          </a:prstGeom>
          <a:noFill/>
        </p:spPr>
        <p:txBody>
          <a:bodyPr wrap="square">
            <a:spAutoFit/>
          </a:bodyPr>
          <a:lstStyle/>
          <a:p>
            <a:pPr lvl="0" algn="just">
              <a:tabLst>
                <a:tab pos="180340" algn="l"/>
                <a:tab pos="2078355" algn="l"/>
              </a:tabLst>
            </a:pPr>
            <a:r>
              <a:rPr lang="es-DO" sz="1800" b="1" dirty="0">
                <a:effectLst/>
                <a:latin typeface="Arial" panose="020B0604020202020204" pitchFamily="34" charset="0"/>
                <a:ea typeface="Calibri" panose="020F0502020204030204" pitchFamily="34" charset="0"/>
                <a:cs typeface="Arial" panose="020B0604020202020204" pitchFamily="34" charset="0"/>
              </a:rPr>
              <a:t>El levantamiento cualitativo del Diagnóstico se llevó a cabo a través de cuatro (4) encuentros regionales:</a:t>
            </a:r>
          </a:p>
          <a:p>
            <a:pPr lvl="0" algn="just">
              <a:tabLst>
                <a:tab pos="180340" algn="l"/>
                <a:tab pos="2078355" algn="l"/>
              </a:tabLst>
            </a:pPr>
            <a:endParaRPr lang="es-DO" b="1"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s-ES" sz="1800" b="1"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rPr>
              <a:t>Objetivo de los encuentros regionales</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Proporcionar datos cualitativos derivados de los conocimientos de los participantes que permitan comprender a grandes rasgos la situación de las bibliotecas en general y de las del  sistema público de manera prioritaria. </a:t>
            </a:r>
          </a:p>
          <a:p>
            <a:pPr algn="just">
              <a:lnSpc>
                <a:spcPct val="107000"/>
              </a:lnSpc>
              <a:spcAft>
                <a:spcPts val="800"/>
              </a:spcAft>
            </a:pPr>
            <a:r>
              <a:rPr lang="es-ES" sz="1800" u="sng"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Esta información permitirá:</a:t>
            </a:r>
            <a:endParaRPr lang="es-DO" sz="1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800" b="1"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rPr>
              <a:t>a) </a:t>
            </a:r>
            <a:r>
              <a:rPr lang="es-DO"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Alimentar el componente cualitativo </a:t>
            </a:r>
            <a:r>
              <a:rPr lang="es-DO"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del “Diagnóstico sobre bibliotecas públicas en RD”.</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pPr>
            <a:r>
              <a:rPr lang="es-ES"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 </a:t>
            </a:r>
            <a:r>
              <a:rPr lang="es-E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Aportar datos para a la ONE para el diseño del marco general (universo estadístico) para el levantamiento de información cuantitativa del “</a:t>
            </a:r>
            <a:r>
              <a:rPr lang="es-DO"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“Diagnóstico sobre bibliotecas públicas en RD”.</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s-DO" sz="1800" b="1"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rPr>
              <a:t>Perfil de los participantes: </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50000"/>
              </a:lnSpc>
              <a:spcAft>
                <a:spcPts val="800"/>
              </a:spcAft>
            </a:pPr>
            <a:r>
              <a:rPr lang="es-ES" sz="1800"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rPr>
              <a:t> </a:t>
            </a:r>
            <a:r>
              <a:rPr lang="es-DO"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Gestores culturales</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s-DO"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Miembros de talleres literarios</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s-DO"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Encargados regionales y provinciales del MINC</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s-DO"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Personas con conocimiento y experiencia sobre la cultura en la región</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s-DO"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Encargados de cultura de los ayuntamientos</a:t>
            </a:r>
            <a:endParaRPr lang="es-DO"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32206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
            <a:extLst>
              <a:ext uri="{FF2B5EF4-FFF2-40B4-BE49-F238E27FC236}">
                <a16:creationId xmlns:a16="http://schemas.microsoft.com/office/drawing/2014/main" id="{8B6E89AB-58EE-4FD3-8026-52889A12BAF2}"/>
              </a:ext>
            </a:extLst>
          </p:cNvPr>
          <p:cNvSpPr txBox="1"/>
          <p:nvPr/>
        </p:nvSpPr>
        <p:spPr>
          <a:xfrm>
            <a:off x="773316" y="332570"/>
            <a:ext cx="10782580" cy="400110"/>
          </a:xfrm>
          <a:prstGeom prst="rect">
            <a:avLst/>
          </a:prstGeom>
          <a:solidFill>
            <a:srgbClr val="002060"/>
          </a:solidFill>
        </p:spPr>
        <p:txBody>
          <a:bodyPr wrap="square">
            <a:spAutoFit/>
          </a:bodyPr>
          <a:lstStyle/>
          <a:p>
            <a:pPr algn="ctr"/>
            <a:r>
              <a:rPr lang="es-ES" sz="20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RESULTADOS DE LOS ENCUENTROS REGIONALES</a:t>
            </a:r>
            <a:endParaRPr lang="es-DO" sz="1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8" name="CuadroTexto 7">
            <a:extLst>
              <a:ext uri="{FF2B5EF4-FFF2-40B4-BE49-F238E27FC236}">
                <a16:creationId xmlns:a16="http://schemas.microsoft.com/office/drawing/2014/main" id="{10ACB169-02DC-2985-1DD2-52FA13CA58D9}"/>
              </a:ext>
            </a:extLst>
          </p:cNvPr>
          <p:cNvSpPr txBox="1"/>
          <p:nvPr/>
        </p:nvSpPr>
        <p:spPr>
          <a:xfrm>
            <a:off x="773317" y="1085035"/>
            <a:ext cx="10782579" cy="523220"/>
          </a:xfrm>
          <a:prstGeom prst="rect">
            <a:avLst/>
          </a:prstGeom>
          <a:noFill/>
        </p:spPr>
        <p:txBody>
          <a:bodyPr wrap="square">
            <a:spAutoFit/>
          </a:bodyPr>
          <a:lstStyle/>
          <a:p>
            <a:r>
              <a:rPr lang="es-DO" sz="1800" b="1" dirty="0">
                <a:effectLst/>
                <a:latin typeface="Arial" panose="020B0604020202020204" pitchFamily="34" charset="0"/>
                <a:ea typeface="Calibri" panose="020F0502020204030204" pitchFamily="34" charset="0"/>
                <a:cs typeface="Times New Roman" panose="02020603050405020304" pitchFamily="18" charset="0"/>
              </a:rPr>
              <a:t>Número total de bibliotecas existentes: </a:t>
            </a:r>
            <a:r>
              <a:rPr lang="es-ES" sz="2800" b="1" dirty="0">
                <a:effectLst/>
                <a:latin typeface="Arial" panose="020B0604020202020204" pitchFamily="34" charset="0"/>
                <a:ea typeface="Calibri" panose="020F0502020204030204" pitchFamily="34" charset="0"/>
              </a:rPr>
              <a:t>405 bibliotecas a nivel nacional</a:t>
            </a:r>
            <a:endParaRPr lang="es-DO" dirty="0"/>
          </a:p>
        </p:txBody>
      </p:sp>
      <p:graphicFrame>
        <p:nvGraphicFramePr>
          <p:cNvPr id="9" name="Gráfico 8">
            <a:extLst>
              <a:ext uri="{FF2B5EF4-FFF2-40B4-BE49-F238E27FC236}">
                <a16:creationId xmlns:a16="http://schemas.microsoft.com/office/drawing/2014/main" id="{29BA1944-CA61-475F-8653-AF1D942C2BAB}"/>
              </a:ext>
            </a:extLst>
          </p:cNvPr>
          <p:cNvGraphicFramePr/>
          <p:nvPr>
            <p:extLst>
              <p:ext uri="{D42A27DB-BD31-4B8C-83A1-F6EECF244321}">
                <p14:modId xmlns:p14="http://schemas.microsoft.com/office/powerpoint/2010/main" val="3918901559"/>
              </p:ext>
            </p:extLst>
          </p:nvPr>
        </p:nvGraphicFramePr>
        <p:xfrm>
          <a:off x="667657" y="2365715"/>
          <a:ext cx="4576536" cy="311354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Tabla 9">
            <a:extLst>
              <a:ext uri="{FF2B5EF4-FFF2-40B4-BE49-F238E27FC236}">
                <a16:creationId xmlns:a16="http://schemas.microsoft.com/office/drawing/2014/main" id="{64C414E2-273A-0142-687A-7F820B036BBE}"/>
              </a:ext>
            </a:extLst>
          </p:cNvPr>
          <p:cNvGraphicFramePr>
            <a:graphicFrameLocks noGrp="1"/>
          </p:cNvGraphicFramePr>
          <p:nvPr>
            <p:extLst>
              <p:ext uri="{D42A27DB-BD31-4B8C-83A1-F6EECF244321}">
                <p14:modId xmlns:p14="http://schemas.microsoft.com/office/powerpoint/2010/main" val="2668210581"/>
              </p:ext>
            </p:extLst>
          </p:nvPr>
        </p:nvGraphicFramePr>
        <p:xfrm>
          <a:off x="6519499" y="2119085"/>
          <a:ext cx="4148501" cy="2392079"/>
        </p:xfrm>
        <a:graphic>
          <a:graphicData uri="http://schemas.openxmlformats.org/drawingml/2006/table">
            <a:tbl>
              <a:tblPr firstRow="1" firstCol="1" bandRow="1">
                <a:tableStyleId>{5C22544A-7EE6-4342-B048-85BDC9FD1C3A}</a:tableStyleId>
              </a:tblPr>
              <a:tblGrid>
                <a:gridCol w="1741784">
                  <a:extLst>
                    <a:ext uri="{9D8B030D-6E8A-4147-A177-3AD203B41FA5}">
                      <a16:colId xmlns:a16="http://schemas.microsoft.com/office/drawing/2014/main" val="836638112"/>
                    </a:ext>
                  </a:extLst>
                </a:gridCol>
                <a:gridCol w="2406717">
                  <a:extLst>
                    <a:ext uri="{9D8B030D-6E8A-4147-A177-3AD203B41FA5}">
                      <a16:colId xmlns:a16="http://schemas.microsoft.com/office/drawing/2014/main" val="2965996986"/>
                    </a:ext>
                  </a:extLst>
                </a:gridCol>
              </a:tblGrid>
              <a:tr h="694789">
                <a:tc>
                  <a:txBody>
                    <a:bodyPr/>
                    <a:lstStyle/>
                    <a:p>
                      <a:pPr algn="ctr">
                        <a:lnSpc>
                          <a:spcPct val="107000"/>
                        </a:lnSpc>
                        <a:spcAft>
                          <a:spcPts val="800"/>
                        </a:spcAft>
                      </a:pPr>
                      <a:r>
                        <a:rPr lang="en-US" sz="950" dirty="0" err="1">
                          <a:effectLst/>
                        </a:rPr>
                        <a:t>Región</a:t>
                      </a:r>
                      <a:endParaRPr lang="es-D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950">
                          <a:effectLst/>
                        </a:rPr>
                        <a:t>Cantidad bibliotecas</a:t>
                      </a:r>
                      <a:endParaRPr lang="es-D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54173071"/>
                  </a:ext>
                </a:extLst>
              </a:tr>
              <a:tr h="339458">
                <a:tc>
                  <a:txBody>
                    <a:bodyPr/>
                    <a:lstStyle/>
                    <a:p>
                      <a:pPr algn="l">
                        <a:lnSpc>
                          <a:spcPct val="107000"/>
                        </a:lnSpc>
                        <a:spcAft>
                          <a:spcPts val="800"/>
                        </a:spcAft>
                      </a:pPr>
                      <a:r>
                        <a:rPr lang="en-US" sz="950">
                          <a:effectLst/>
                        </a:rPr>
                        <a:t>Este</a:t>
                      </a:r>
                      <a:endParaRPr lang="es-D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950">
                          <a:effectLst/>
                        </a:rPr>
                        <a:t>44</a:t>
                      </a:r>
                      <a:endParaRPr lang="es-D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61849754"/>
                  </a:ext>
                </a:extLst>
              </a:tr>
              <a:tr h="339458">
                <a:tc>
                  <a:txBody>
                    <a:bodyPr/>
                    <a:lstStyle/>
                    <a:p>
                      <a:pPr algn="l">
                        <a:lnSpc>
                          <a:spcPct val="107000"/>
                        </a:lnSpc>
                        <a:spcAft>
                          <a:spcPts val="800"/>
                        </a:spcAft>
                      </a:pPr>
                      <a:r>
                        <a:rPr lang="en-US" sz="950">
                          <a:effectLst/>
                        </a:rPr>
                        <a:t>Norte</a:t>
                      </a:r>
                      <a:endParaRPr lang="es-D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950">
                          <a:effectLst/>
                        </a:rPr>
                        <a:t>164</a:t>
                      </a:r>
                      <a:endParaRPr lang="es-D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3135554"/>
                  </a:ext>
                </a:extLst>
              </a:tr>
              <a:tr h="339458">
                <a:tc>
                  <a:txBody>
                    <a:bodyPr/>
                    <a:lstStyle/>
                    <a:p>
                      <a:pPr algn="l">
                        <a:lnSpc>
                          <a:spcPct val="107000"/>
                        </a:lnSpc>
                        <a:spcAft>
                          <a:spcPts val="800"/>
                        </a:spcAft>
                      </a:pPr>
                      <a:r>
                        <a:rPr lang="en-US" sz="950">
                          <a:effectLst/>
                        </a:rPr>
                        <a:t>Suroeste </a:t>
                      </a:r>
                      <a:endParaRPr lang="es-D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950">
                          <a:effectLst/>
                        </a:rPr>
                        <a:t>122</a:t>
                      </a:r>
                      <a:endParaRPr lang="es-D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40279297"/>
                  </a:ext>
                </a:extLst>
              </a:tr>
              <a:tr h="339458">
                <a:tc>
                  <a:txBody>
                    <a:bodyPr/>
                    <a:lstStyle/>
                    <a:p>
                      <a:pPr algn="l">
                        <a:lnSpc>
                          <a:spcPct val="107000"/>
                        </a:lnSpc>
                        <a:spcAft>
                          <a:spcPts val="800"/>
                        </a:spcAft>
                      </a:pPr>
                      <a:r>
                        <a:rPr lang="en-US" sz="950">
                          <a:effectLst/>
                        </a:rPr>
                        <a:t>GSD</a:t>
                      </a:r>
                      <a:endParaRPr lang="es-D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950">
                          <a:effectLst/>
                        </a:rPr>
                        <a:t>75</a:t>
                      </a:r>
                      <a:endParaRPr lang="es-D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99552796"/>
                  </a:ext>
                </a:extLst>
              </a:tr>
              <a:tr h="339458">
                <a:tc>
                  <a:txBody>
                    <a:bodyPr/>
                    <a:lstStyle/>
                    <a:p>
                      <a:pPr algn="r">
                        <a:lnSpc>
                          <a:spcPct val="107000"/>
                        </a:lnSpc>
                        <a:spcAft>
                          <a:spcPts val="800"/>
                        </a:spcAft>
                      </a:pPr>
                      <a:r>
                        <a:rPr lang="en-US" sz="950" dirty="0">
                          <a:effectLst/>
                        </a:rPr>
                        <a:t>TOTAL</a:t>
                      </a:r>
                      <a:endParaRPr lang="es-D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US" sz="950" dirty="0">
                          <a:effectLst/>
                        </a:rPr>
                        <a:t>405</a:t>
                      </a:r>
                      <a:endParaRPr lang="es-D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25272098"/>
                  </a:ext>
                </a:extLst>
              </a:tr>
            </a:tbl>
          </a:graphicData>
        </a:graphic>
      </p:graphicFrame>
    </p:spTree>
    <p:extLst>
      <p:ext uri="{BB962C8B-B14F-4D97-AF65-F5344CB8AC3E}">
        <p14:creationId xmlns:p14="http://schemas.microsoft.com/office/powerpoint/2010/main" val="3680416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63DFDF-93B1-4E3C-A964-CAF010AA3236}"/>
              </a:ext>
            </a:extLst>
          </p:cNvPr>
          <p:cNvSpPr txBox="1"/>
          <p:nvPr/>
        </p:nvSpPr>
        <p:spPr>
          <a:xfrm>
            <a:off x="595085" y="118248"/>
            <a:ext cx="11001829" cy="338554"/>
          </a:xfrm>
          <a:prstGeom prst="rect">
            <a:avLst/>
          </a:prstGeom>
          <a:solidFill>
            <a:srgbClr val="002060"/>
          </a:solidFill>
        </p:spPr>
        <p:txBody>
          <a:bodyPr wrap="square">
            <a:spAutoFit/>
          </a:bodyPr>
          <a:lstStyle/>
          <a:p>
            <a:pPr algn="just">
              <a:tabLst>
                <a:tab pos="2971800" algn="ctr"/>
              </a:tabLst>
            </a:pPr>
            <a:r>
              <a:rPr lang="es-DO" sz="16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Número de bibliotecas en relación con la población de la región</a:t>
            </a:r>
          </a:p>
        </p:txBody>
      </p:sp>
      <p:sp>
        <p:nvSpPr>
          <p:cNvPr id="5" name="TextBox 4">
            <a:extLst>
              <a:ext uri="{FF2B5EF4-FFF2-40B4-BE49-F238E27FC236}">
                <a16:creationId xmlns:a16="http://schemas.microsoft.com/office/drawing/2014/main" id="{115B13F1-295E-4EC7-BD0E-A66E767D2E22}"/>
              </a:ext>
            </a:extLst>
          </p:cNvPr>
          <p:cNvSpPr txBox="1"/>
          <p:nvPr/>
        </p:nvSpPr>
        <p:spPr>
          <a:xfrm>
            <a:off x="509320" y="475656"/>
            <a:ext cx="11524342" cy="276999"/>
          </a:xfrm>
          <a:prstGeom prst="rect">
            <a:avLst/>
          </a:prstGeom>
          <a:noFill/>
        </p:spPr>
        <p:txBody>
          <a:bodyPr wrap="square">
            <a:spAutoFit/>
          </a:bodyPr>
          <a:lstStyle/>
          <a:p>
            <a:pPr algn="just">
              <a:tabLst>
                <a:tab pos="2971800" algn="ctr"/>
              </a:tabLst>
            </a:pPr>
            <a:r>
              <a:rPr lang="es-DO" sz="1200" b="1" dirty="0">
                <a:effectLst/>
                <a:latin typeface="Arial" panose="020B0604020202020204" pitchFamily="34" charset="0"/>
                <a:ea typeface="Calibri" panose="020F0502020204030204" pitchFamily="34" charset="0"/>
                <a:cs typeface="Times New Roman" panose="02020603050405020304" pitchFamily="18" charset="0"/>
              </a:rPr>
              <a:t>Estimaciones de organismos internacionales sobre número idóneo de bibliotecas por cantidad de habitantes: 1 biblioteca por cada 100,000 habitantes.</a:t>
            </a:r>
            <a:endParaRPr lang="es-DO" dirty="0">
              <a:effectLst/>
              <a:latin typeface="Times New Roman" panose="02020603050405020304" pitchFamily="18" charset="0"/>
              <a:ea typeface="Times New Roman" panose="02020603050405020304" pitchFamily="18" charset="0"/>
            </a:endParaRPr>
          </a:p>
        </p:txBody>
      </p:sp>
      <p:graphicFrame>
        <p:nvGraphicFramePr>
          <p:cNvPr id="2" name="Tabla 1">
            <a:extLst>
              <a:ext uri="{FF2B5EF4-FFF2-40B4-BE49-F238E27FC236}">
                <a16:creationId xmlns:a16="http://schemas.microsoft.com/office/drawing/2014/main" id="{D56900B5-9FA1-6D60-B688-C6145EDD5482}"/>
              </a:ext>
            </a:extLst>
          </p:cNvPr>
          <p:cNvGraphicFramePr>
            <a:graphicFrameLocks noGrp="1"/>
          </p:cNvGraphicFramePr>
          <p:nvPr>
            <p:extLst>
              <p:ext uri="{D42A27DB-BD31-4B8C-83A1-F6EECF244321}">
                <p14:modId xmlns:p14="http://schemas.microsoft.com/office/powerpoint/2010/main" val="3600463904"/>
              </p:ext>
            </p:extLst>
          </p:nvPr>
        </p:nvGraphicFramePr>
        <p:xfrm>
          <a:off x="1704107" y="793632"/>
          <a:ext cx="8640000" cy="6004604"/>
        </p:xfrm>
        <a:graphic>
          <a:graphicData uri="http://schemas.openxmlformats.org/drawingml/2006/table">
            <a:tbl>
              <a:tblPr firstRow="1" firstCol="1" bandRow="1">
                <a:tableStyleId>{5C22544A-7EE6-4342-B048-85BDC9FD1C3A}</a:tableStyleId>
              </a:tblPr>
              <a:tblGrid>
                <a:gridCol w="5323443">
                  <a:extLst>
                    <a:ext uri="{9D8B030D-6E8A-4147-A177-3AD203B41FA5}">
                      <a16:colId xmlns:a16="http://schemas.microsoft.com/office/drawing/2014/main" val="699967296"/>
                    </a:ext>
                  </a:extLst>
                </a:gridCol>
                <a:gridCol w="998346">
                  <a:extLst>
                    <a:ext uri="{9D8B030D-6E8A-4147-A177-3AD203B41FA5}">
                      <a16:colId xmlns:a16="http://schemas.microsoft.com/office/drawing/2014/main" val="2546197839"/>
                    </a:ext>
                  </a:extLst>
                </a:gridCol>
                <a:gridCol w="997553">
                  <a:extLst>
                    <a:ext uri="{9D8B030D-6E8A-4147-A177-3AD203B41FA5}">
                      <a16:colId xmlns:a16="http://schemas.microsoft.com/office/drawing/2014/main" val="2732192463"/>
                    </a:ext>
                  </a:extLst>
                </a:gridCol>
                <a:gridCol w="713547">
                  <a:extLst>
                    <a:ext uri="{9D8B030D-6E8A-4147-A177-3AD203B41FA5}">
                      <a16:colId xmlns:a16="http://schemas.microsoft.com/office/drawing/2014/main" val="1448143781"/>
                    </a:ext>
                  </a:extLst>
                </a:gridCol>
                <a:gridCol w="607111">
                  <a:extLst>
                    <a:ext uri="{9D8B030D-6E8A-4147-A177-3AD203B41FA5}">
                      <a16:colId xmlns:a16="http://schemas.microsoft.com/office/drawing/2014/main" val="3922283216"/>
                    </a:ext>
                  </a:extLst>
                </a:gridCol>
              </a:tblGrid>
              <a:tr h="123094">
                <a:tc gridSpan="5">
                  <a:txBody>
                    <a:bodyPr/>
                    <a:lstStyle/>
                    <a:p>
                      <a:pPr algn="ctr">
                        <a:lnSpc>
                          <a:spcPct val="100000"/>
                        </a:lnSpc>
                        <a:spcAft>
                          <a:spcPts val="0"/>
                        </a:spcAft>
                      </a:pPr>
                      <a:r>
                        <a:rPr lang="en-US" sz="800" dirty="0">
                          <a:solidFill>
                            <a:sysClr val="windowText" lastClr="000000"/>
                          </a:solidFill>
                          <a:effectLst/>
                        </a:rPr>
                        <a:t>REGIÓN ESTE</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B w="12700" cap="flat" cmpd="sng" algn="ctr">
                      <a:solidFill>
                        <a:schemeClr val="tx1"/>
                      </a:solidFill>
                      <a:prstDash val="solid"/>
                      <a:round/>
                      <a:headEnd type="none" w="med" len="med"/>
                      <a:tailEnd type="none" w="med" len="med"/>
                    </a:lnB>
                    <a:solidFill>
                      <a:schemeClr val="accent5">
                        <a:lumMod val="60000"/>
                        <a:lumOff val="40000"/>
                      </a:schemeClr>
                    </a:solidFill>
                  </a:tcPr>
                </a:tc>
                <a:tc hMerge="1">
                  <a:txBody>
                    <a:bodyPr/>
                    <a:lstStyle/>
                    <a:p>
                      <a:endParaRPr lang="es-DO"/>
                    </a:p>
                  </a:txBody>
                  <a:tcPr/>
                </a:tc>
                <a:tc hMerge="1">
                  <a:txBody>
                    <a:bodyPr/>
                    <a:lstStyle/>
                    <a:p>
                      <a:endParaRPr lang="es-DO"/>
                    </a:p>
                  </a:txBody>
                  <a:tcPr/>
                </a:tc>
                <a:tc hMerge="1">
                  <a:txBody>
                    <a:bodyPr/>
                    <a:lstStyle/>
                    <a:p>
                      <a:endParaRPr lang="es-DO"/>
                    </a:p>
                  </a:txBody>
                  <a:tcPr/>
                </a:tc>
                <a:tc hMerge="1">
                  <a:txBody>
                    <a:bodyPr/>
                    <a:lstStyle/>
                    <a:p>
                      <a:endParaRPr lang="es-DO"/>
                    </a:p>
                  </a:txBody>
                  <a:tcPr/>
                </a:tc>
                <a:extLst>
                  <a:ext uri="{0D108BD9-81ED-4DB2-BD59-A6C34878D82A}">
                    <a16:rowId xmlns:a16="http://schemas.microsoft.com/office/drawing/2014/main" val="862768341"/>
                  </a:ext>
                </a:extLst>
              </a:tr>
              <a:tr h="163233">
                <a:tc>
                  <a:txBody>
                    <a:bodyPr/>
                    <a:lstStyle/>
                    <a:p>
                      <a:pPr algn="ctr">
                        <a:lnSpc>
                          <a:spcPct val="100000"/>
                        </a:lnSpc>
                        <a:spcAft>
                          <a:spcPts val="0"/>
                        </a:spcAft>
                      </a:pPr>
                      <a:r>
                        <a:rPr lang="en-US" sz="800" dirty="0">
                          <a:solidFill>
                            <a:sysClr val="windowText" lastClr="000000"/>
                          </a:solidFill>
                          <a:effectLst/>
                        </a:rPr>
                        <a:t>Provincia</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US" sz="800" dirty="0" err="1">
                          <a:solidFill>
                            <a:sysClr val="windowText" lastClr="000000"/>
                          </a:solidFill>
                          <a:effectLst/>
                        </a:rPr>
                        <a:t>Cantidad</a:t>
                      </a:r>
                      <a:r>
                        <a:rPr lang="en-US" sz="800" dirty="0">
                          <a:solidFill>
                            <a:sysClr val="windowText" lastClr="000000"/>
                          </a:solidFill>
                          <a:effectLst/>
                        </a:rPr>
                        <a:t> total de </a:t>
                      </a:r>
                      <a:r>
                        <a:rPr lang="en-US" sz="800" dirty="0" err="1">
                          <a:solidFill>
                            <a:sysClr val="windowText" lastClr="000000"/>
                          </a:solidFill>
                          <a:effectLst/>
                        </a:rPr>
                        <a:t>bibliotecas</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s-ES" sz="800">
                          <a:solidFill>
                            <a:sysClr val="windowText" lastClr="000000"/>
                          </a:solidFill>
                          <a:effectLst/>
                        </a:rPr>
                        <a:t>Cantidad bibliotecas públicas activas</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s-ES" sz="800">
                          <a:solidFill>
                            <a:sysClr val="windowText" lastClr="000000"/>
                          </a:solidFill>
                          <a:effectLst/>
                        </a:rPr>
                        <a:t>Población</a:t>
                      </a:r>
                      <a:endParaRPr lang="es-DO" sz="800">
                        <a:solidFill>
                          <a:sysClr val="windowText" lastClr="000000"/>
                        </a:solidFill>
                        <a:effectLst/>
                      </a:endParaRPr>
                    </a:p>
                    <a:p>
                      <a:pPr algn="ctr">
                        <a:lnSpc>
                          <a:spcPct val="100000"/>
                        </a:lnSpc>
                        <a:spcAft>
                          <a:spcPts val="0"/>
                        </a:spcAft>
                      </a:pPr>
                      <a:r>
                        <a:rPr lang="en-US" sz="800">
                          <a:solidFill>
                            <a:sysClr val="windowText" lastClr="000000"/>
                          </a:solidFill>
                          <a:effectLst/>
                        </a:rPr>
                        <a:t>(ONE, 2022)</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s-ES" sz="800" dirty="0">
                          <a:solidFill>
                            <a:sysClr val="windowText" lastClr="000000"/>
                          </a:solidFill>
                          <a:effectLst/>
                        </a:rPr>
                        <a:t>Satisface lo requerido</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nchor="ctr"/>
                </a:tc>
                <a:extLst>
                  <a:ext uri="{0D108BD9-81ED-4DB2-BD59-A6C34878D82A}">
                    <a16:rowId xmlns:a16="http://schemas.microsoft.com/office/drawing/2014/main" val="304227957"/>
                  </a:ext>
                </a:extLst>
              </a:tr>
              <a:tr h="123094">
                <a:tc>
                  <a:txBody>
                    <a:bodyPr/>
                    <a:lstStyle/>
                    <a:p>
                      <a:pPr algn="l">
                        <a:lnSpc>
                          <a:spcPct val="100000"/>
                        </a:lnSpc>
                        <a:spcAft>
                          <a:spcPts val="0"/>
                        </a:spcAft>
                      </a:pPr>
                      <a:r>
                        <a:rPr lang="en-US" sz="800" dirty="0">
                          <a:solidFill>
                            <a:sysClr val="windowText" lastClr="000000"/>
                          </a:solidFill>
                          <a:effectLst/>
                        </a:rPr>
                        <a:t>EL SEIBO</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US" sz="800" dirty="0">
                          <a:solidFill>
                            <a:sysClr val="windowText" lastClr="000000"/>
                          </a:solidFill>
                          <a:effectLst/>
                        </a:rPr>
                        <a:t>7</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n-US" sz="800">
                          <a:solidFill>
                            <a:sysClr val="windowText" lastClr="000000"/>
                          </a:solidFill>
                          <a:effectLst/>
                        </a:rPr>
                        <a:t>5</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n-US" sz="800">
                          <a:solidFill>
                            <a:sysClr val="windowText" lastClr="000000"/>
                          </a:solidFill>
                          <a:effectLst/>
                        </a:rPr>
                        <a:t>99,158</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marL="342900" lvl="0" indent="-342900" algn="ctr">
                        <a:lnSpc>
                          <a:spcPct val="100000"/>
                        </a:lnSpc>
                        <a:spcAft>
                          <a:spcPts val="0"/>
                        </a:spcAft>
                        <a:buClr>
                          <a:srgbClr val="538135"/>
                        </a:buClr>
                        <a:buSzPts val="1000"/>
                        <a:buFont typeface="Wingdings" panose="05000000000000000000" pitchFamily="2" charset="2"/>
                        <a:buChar char=""/>
                      </a:pPr>
                      <a:r>
                        <a:rPr lang="en-US" sz="800" dirty="0">
                          <a:solidFill>
                            <a:sysClr val="windowText" lastClr="000000"/>
                          </a:solidFill>
                          <a:effectLst/>
                        </a:rPr>
                        <a:t> </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nchor="ctr"/>
                </a:tc>
                <a:extLst>
                  <a:ext uri="{0D108BD9-81ED-4DB2-BD59-A6C34878D82A}">
                    <a16:rowId xmlns:a16="http://schemas.microsoft.com/office/drawing/2014/main" val="1213679912"/>
                  </a:ext>
                </a:extLst>
              </a:tr>
              <a:tr h="123094">
                <a:tc>
                  <a:txBody>
                    <a:bodyPr/>
                    <a:lstStyle/>
                    <a:p>
                      <a:pPr algn="l">
                        <a:lnSpc>
                          <a:spcPct val="100000"/>
                        </a:lnSpc>
                        <a:spcAft>
                          <a:spcPts val="0"/>
                        </a:spcAft>
                      </a:pPr>
                      <a:r>
                        <a:rPr lang="en-US" sz="800" dirty="0">
                          <a:solidFill>
                            <a:sysClr val="windowText" lastClr="000000"/>
                          </a:solidFill>
                          <a:effectLst/>
                        </a:rPr>
                        <a:t>LA ALTAGRACIA</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US" sz="800" dirty="0">
                          <a:solidFill>
                            <a:sysClr val="windowText" lastClr="000000"/>
                          </a:solidFill>
                          <a:effectLst/>
                        </a:rPr>
                        <a:t>8</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n-US" sz="800">
                          <a:solidFill>
                            <a:sysClr val="windowText" lastClr="000000"/>
                          </a:solidFill>
                          <a:effectLst/>
                        </a:rPr>
                        <a:t>3</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n-US" sz="800">
                          <a:solidFill>
                            <a:sysClr val="windowText" lastClr="000000"/>
                          </a:solidFill>
                          <a:effectLst/>
                        </a:rPr>
                        <a:t>446,060</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l">
                        <a:lnSpc>
                          <a:spcPct val="100000"/>
                        </a:lnSpc>
                        <a:spcAft>
                          <a:spcPts val="0"/>
                        </a:spcAft>
                      </a:pPr>
                      <a:r>
                        <a:rPr lang="es-DO" sz="800" dirty="0">
                          <a:solidFill>
                            <a:sysClr val="windowText" lastClr="000000"/>
                          </a:solidFill>
                          <a:effectLst/>
                        </a:rPr>
                        <a:t>     </a:t>
                      </a:r>
                      <a:r>
                        <a:rPr lang="es-DO" sz="800" b="1" dirty="0">
                          <a:solidFill>
                            <a:sysClr val="windowText" lastClr="000000"/>
                          </a:solidFill>
                          <a:effectLst/>
                        </a:rPr>
                        <a:t>X</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nchor="ctr"/>
                </a:tc>
                <a:extLst>
                  <a:ext uri="{0D108BD9-81ED-4DB2-BD59-A6C34878D82A}">
                    <a16:rowId xmlns:a16="http://schemas.microsoft.com/office/drawing/2014/main" val="2437808802"/>
                  </a:ext>
                </a:extLst>
              </a:tr>
              <a:tr h="123094">
                <a:tc>
                  <a:txBody>
                    <a:bodyPr/>
                    <a:lstStyle/>
                    <a:p>
                      <a:pPr algn="l">
                        <a:lnSpc>
                          <a:spcPct val="100000"/>
                        </a:lnSpc>
                        <a:spcAft>
                          <a:spcPts val="0"/>
                        </a:spcAft>
                      </a:pPr>
                      <a:r>
                        <a:rPr lang="en-US" sz="800" dirty="0">
                          <a:solidFill>
                            <a:sysClr val="windowText" lastClr="000000"/>
                          </a:solidFill>
                          <a:effectLst/>
                        </a:rPr>
                        <a:t>LA ROMANA</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US" sz="800" dirty="0">
                          <a:solidFill>
                            <a:sysClr val="windowText" lastClr="000000"/>
                          </a:solidFill>
                          <a:effectLst/>
                        </a:rPr>
                        <a:t>7</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n-US" sz="800">
                          <a:solidFill>
                            <a:sysClr val="windowText" lastClr="000000"/>
                          </a:solidFill>
                          <a:effectLst/>
                        </a:rPr>
                        <a:t>3</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n-US" sz="800">
                          <a:solidFill>
                            <a:sysClr val="windowText" lastClr="000000"/>
                          </a:solidFill>
                          <a:effectLst/>
                        </a:rPr>
                        <a:t>287,915</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marL="342900" lvl="0" indent="-342900" algn="ctr">
                        <a:lnSpc>
                          <a:spcPct val="100000"/>
                        </a:lnSpc>
                        <a:spcAft>
                          <a:spcPts val="0"/>
                        </a:spcAft>
                        <a:buClr>
                          <a:srgbClr val="538135"/>
                        </a:buClr>
                        <a:buSzPts val="1000"/>
                        <a:buFont typeface="Wingdings" panose="05000000000000000000" pitchFamily="2" charset="2"/>
                        <a:buChar char=""/>
                      </a:pPr>
                      <a:r>
                        <a:rPr lang="en-US" sz="800" dirty="0">
                          <a:solidFill>
                            <a:sysClr val="windowText" lastClr="000000"/>
                          </a:solidFill>
                          <a:effectLst/>
                        </a:rPr>
                        <a:t> </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nchor="ctr"/>
                </a:tc>
                <a:extLst>
                  <a:ext uri="{0D108BD9-81ED-4DB2-BD59-A6C34878D82A}">
                    <a16:rowId xmlns:a16="http://schemas.microsoft.com/office/drawing/2014/main" val="2343376431"/>
                  </a:ext>
                </a:extLst>
              </a:tr>
              <a:tr h="123094">
                <a:tc>
                  <a:txBody>
                    <a:bodyPr/>
                    <a:lstStyle/>
                    <a:p>
                      <a:pPr algn="l">
                        <a:lnSpc>
                          <a:spcPct val="100000"/>
                        </a:lnSpc>
                        <a:spcAft>
                          <a:spcPts val="0"/>
                        </a:spcAft>
                      </a:pPr>
                      <a:r>
                        <a:rPr lang="en-US" sz="800" dirty="0">
                          <a:solidFill>
                            <a:sysClr val="windowText" lastClr="000000"/>
                          </a:solidFill>
                          <a:effectLst/>
                        </a:rPr>
                        <a:t>MONTE PLATA</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US" sz="800" dirty="0">
                          <a:solidFill>
                            <a:sysClr val="windowText" lastClr="000000"/>
                          </a:solidFill>
                          <a:effectLst/>
                        </a:rPr>
                        <a:t>7</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n-US" sz="800">
                          <a:solidFill>
                            <a:sysClr val="windowText" lastClr="000000"/>
                          </a:solidFill>
                          <a:effectLst/>
                        </a:rPr>
                        <a:t>5</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n-US" sz="800">
                          <a:solidFill>
                            <a:sysClr val="windowText" lastClr="000000"/>
                          </a:solidFill>
                          <a:effectLst/>
                        </a:rPr>
                        <a:t>205,499</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marL="342900" lvl="0" indent="-342900" algn="ctr">
                        <a:lnSpc>
                          <a:spcPct val="100000"/>
                        </a:lnSpc>
                        <a:spcAft>
                          <a:spcPts val="0"/>
                        </a:spcAft>
                        <a:buClr>
                          <a:srgbClr val="538135"/>
                        </a:buClr>
                        <a:buSzPts val="1000"/>
                        <a:buFont typeface="Wingdings" panose="05000000000000000000" pitchFamily="2" charset="2"/>
                        <a:buChar char=""/>
                      </a:pPr>
                      <a:r>
                        <a:rPr lang="en-US" sz="800" dirty="0">
                          <a:solidFill>
                            <a:sysClr val="windowText" lastClr="000000"/>
                          </a:solidFill>
                          <a:effectLst/>
                        </a:rPr>
                        <a:t> </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nchor="ctr"/>
                </a:tc>
                <a:extLst>
                  <a:ext uri="{0D108BD9-81ED-4DB2-BD59-A6C34878D82A}">
                    <a16:rowId xmlns:a16="http://schemas.microsoft.com/office/drawing/2014/main" val="2256762091"/>
                  </a:ext>
                </a:extLst>
              </a:tr>
              <a:tr h="123094">
                <a:tc>
                  <a:txBody>
                    <a:bodyPr/>
                    <a:lstStyle/>
                    <a:p>
                      <a:pPr algn="l">
                        <a:lnSpc>
                          <a:spcPct val="100000"/>
                        </a:lnSpc>
                        <a:spcAft>
                          <a:spcPts val="0"/>
                        </a:spcAft>
                      </a:pPr>
                      <a:r>
                        <a:rPr lang="es-MX" sz="800" dirty="0">
                          <a:solidFill>
                            <a:sysClr val="windowText" lastClr="000000"/>
                          </a:solidFill>
                          <a:effectLst/>
                        </a:rPr>
                        <a:t>SAN PEDRO MACORÍS</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US" sz="800" dirty="0">
                          <a:solidFill>
                            <a:sysClr val="windowText" lastClr="000000"/>
                          </a:solidFill>
                          <a:effectLst/>
                        </a:rPr>
                        <a:t>5</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n-US" sz="800">
                          <a:solidFill>
                            <a:sysClr val="windowText" lastClr="000000"/>
                          </a:solidFill>
                          <a:effectLst/>
                        </a:rPr>
                        <a:t>2</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n-US" sz="800">
                          <a:solidFill>
                            <a:sysClr val="windowText" lastClr="000000"/>
                          </a:solidFill>
                          <a:effectLst/>
                        </a:rPr>
                        <a:t>337,145</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l">
                        <a:lnSpc>
                          <a:spcPct val="100000"/>
                        </a:lnSpc>
                        <a:spcAft>
                          <a:spcPts val="0"/>
                        </a:spcAft>
                      </a:pPr>
                      <a:r>
                        <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rPr>
                        <a:t>      </a:t>
                      </a:r>
                      <a:r>
                        <a:rPr lang="es-DO" sz="800" b="1"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rPr>
                        <a:t>X</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nchor="ctr"/>
                </a:tc>
                <a:extLst>
                  <a:ext uri="{0D108BD9-81ED-4DB2-BD59-A6C34878D82A}">
                    <a16:rowId xmlns:a16="http://schemas.microsoft.com/office/drawing/2014/main" val="1660920674"/>
                  </a:ext>
                </a:extLst>
              </a:tr>
              <a:tr h="123094">
                <a:tc>
                  <a:txBody>
                    <a:bodyPr/>
                    <a:lstStyle/>
                    <a:p>
                      <a:pPr algn="l">
                        <a:lnSpc>
                          <a:spcPct val="100000"/>
                        </a:lnSpc>
                        <a:spcAft>
                          <a:spcPts val="0"/>
                        </a:spcAft>
                      </a:pPr>
                      <a:r>
                        <a:rPr lang="en-US" sz="800" dirty="0">
                          <a:solidFill>
                            <a:sysClr val="windowText" lastClr="000000"/>
                          </a:solidFill>
                          <a:effectLst/>
                        </a:rPr>
                        <a:t>HATO MAYOR</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US" sz="800" dirty="0">
                          <a:solidFill>
                            <a:sysClr val="windowText" lastClr="000000"/>
                          </a:solidFill>
                          <a:effectLst/>
                        </a:rPr>
                        <a:t>10</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n-US" sz="800">
                          <a:solidFill>
                            <a:sysClr val="windowText" lastClr="000000"/>
                          </a:solidFill>
                          <a:effectLst/>
                        </a:rPr>
                        <a:t>8</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n-US" sz="800">
                          <a:solidFill>
                            <a:sysClr val="windowText" lastClr="000000"/>
                          </a:solidFill>
                          <a:effectLst/>
                        </a:rPr>
                        <a:t>100,134</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marL="342900" lvl="0" indent="-342900" algn="ctr">
                        <a:lnSpc>
                          <a:spcPct val="100000"/>
                        </a:lnSpc>
                        <a:spcAft>
                          <a:spcPts val="0"/>
                        </a:spcAft>
                        <a:buClr>
                          <a:srgbClr val="538135"/>
                        </a:buClr>
                        <a:buSzPts val="1000"/>
                        <a:buFont typeface="Wingdings" panose="05000000000000000000" pitchFamily="2" charset="2"/>
                        <a:buChar char=""/>
                      </a:pPr>
                      <a:r>
                        <a:rPr lang="en-US" sz="800" dirty="0">
                          <a:solidFill>
                            <a:sysClr val="windowText" lastClr="000000"/>
                          </a:solidFill>
                          <a:effectLst/>
                        </a:rPr>
                        <a:t> </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nchor="ctr"/>
                </a:tc>
                <a:extLst>
                  <a:ext uri="{0D108BD9-81ED-4DB2-BD59-A6C34878D82A}">
                    <a16:rowId xmlns:a16="http://schemas.microsoft.com/office/drawing/2014/main" val="1135893089"/>
                  </a:ext>
                </a:extLst>
              </a:tr>
              <a:tr h="123094">
                <a:tc gridSpan="5">
                  <a:txBody>
                    <a:bodyPr/>
                    <a:lstStyle/>
                    <a:p>
                      <a:pPr algn="ctr">
                        <a:lnSpc>
                          <a:spcPct val="100000"/>
                        </a:lnSpc>
                        <a:spcAft>
                          <a:spcPts val="0"/>
                        </a:spcAft>
                      </a:pPr>
                      <a:r>
                        <a:rPr lang="en-GB" sz="800" dirty="0">
                          <a:solidFill>
                            <a:sysClr val="windowText" lastClr="000000"/>
                          </a:solidFill>
                          <a:effectLst/>
                        </a:rPr>
                        <a:t>REGIÓN NORTE</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hMerge="1">
                  <a:txBody>
                    <a:bodyPr/>
                    <a:lstStyle/>
                    <a:p>
                      <a:endParaRPr lang="es-DO"/>
                    </a:p>
                  </a:txBody>
                  <a:tcPr/>
                </a:tc>
                <a:tc hMerge="1">
                  <a:txBody>
                    <a:bodyPr/>
                    <a:lstStyle/>
                    <a:p>
                      <a:endParaRPr lang="es-DO"/>
                    </a:p>
                  </a:txBody>
                  <a:tcPr/>
                </a:tc>
                <a:tc hMerge="1">
                  <a:txBody>
                    <a:bodyPr/>
                    <a:lstStyle/>
                    <a:p>
                      <a:endParaRPr lang="es-DO"/>
                    </a:p>
                  </a:txBody>
                  <a:tcPr/>
                </a:tc>
                <a:tc hMerge="1">
                  <a:txBody>
                    <a:bodyPr/>
                    <a:lstStyle/>
                    <a:p>
                      <a:endParaRPr lang="es-DO"/>
                    </a:p>
                  </a:txBody>
                  <a:tcPr/>
                </a:tc>
                <a:extLst>
                  <a:ext uri="{0D108BD9-81ED-4DB2-BD59-A6C34878D82A}">
                    <a16:rowId xmlns:a16="http://schemas.microsoft.com/office/drawing/2014/main" val="2384723169"/>
                  </a:ext>
                </a:extLst>
              </a:tr>
              <a:tr h="36000">
                <a:tc>
                  <a:txBody>
                    <a:bodyPr/>
                    <a:lstStyle/>
                    <a:p>
                      <a:pPr algn="ctr">
                        <a:lnSpc>
                          <a:spcPct val="100000"/>
                        </a:lnSpc>
                        <a:spcAft>
                          <a:spcPts val="0"/>
                        </a:spcAft>
                      </a:pPr>
                      <a:r>
                        <a:rPr lang="en-GB" sz="800" dirty="0">
                          <a:solidFill>
                            <a:sysClr val="windowText" lastClr="000000"/>
                          </a:solidFill>
                          <a:effectLst/>
                        </a:rPr>
                        <a:t>Provincia</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GB" sz="800" dirty="0" err="1">
                          <a:solidFill>
                            <a:sysClr val="windowText" lastClr="000000"/>
                          </a:solidFill>
                          <a:effectLst/>
                        </a:rPr>
                        <a:t>Cantidad</a:t>
                      </a:r>
                      <a:r>
                        <a:rPr lang="en-GB" sz="800" dirty="0">
                          <a:solidFill>
                            <a:sysClr val="windowText" lastClr="000000"/>
                          </a:solidFill>
                          <a:effectLst/>
                        </a:rPr>
                        <a:t> total de </a:t>
                      </a:r>
                      <a:r>
                        <a:rPr lang="en-GB" sz="800" dirty="0" err="1">
                          <a:solidFill>
                            <a:sysClr val="windowText" lastClr="000000"/>
                          </a:solidFill>
                          <a:effectLst/>
                        </a:rPr>
                        <a:t>bibliotecas</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s-ES" sz="800" dirty="0">
                          <a:solidFill>
                            <a:sysClr val="windowText" lastClr="000000"/>
                          </a:solidFill>
                          <a:effectLst/>
                        </a:rPr>
                        <a:t>Cantidad bibliotecas públicas activas</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s-ES" sz="800">
                          <a:solidFill>
                            <a:sysClr val="windowText" lastClr="000000"/>
                          </a:solidFill>
                          <a:effectLst/>
                        </a:rPr>
                        <a:t>Población</a:t>
                      </a:r>
                      <a:endParaRPr lang="es-DO" sz="800">
                        <a:solidFill>
                          <a:sysClr val="windowText" lastClr="000000"/>
                        </a:solidFill>
                        <a:effectLst/>
                      </a:endParaRPr>
                    </a:p>
                    <a:p>
                      <a:pPr algn="ctr">
                        <a:lnSpc>
                          <a:spcPct val="100000"/>
                        </a:lnSpc>
                        <a:spcAft>
                          <a:spcPts val="0"/>
                        </a:spcAft>
                      </a:pPr>
                      <a:r>
                        <a:rPr lang="en-GB" sz="800">
                          <a:solidFill>
                            <a:sysClr val="windowText" lastClr="000000"/>
                          </a:solidFill>
                          <a:effectLst/>
                        </a:rPr>
                        <a:t>(ONE, 2022)</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s-ES" sz="800" dirty="0">
                          <a:solidFill>
                            <a:sysClr val="windowText" lastClr="000000"/>
                          </a:solidFill>
                          <a:effectLst/>
                        </a:rPr>
                        <a:t>Satisface lo requerido</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nchor="ctr"/>
                </a:tc>
                <a:extLst>
                  <a:ext uri="{0D108BD9-81ED-4DB2-BD59-A6C34878D82A}">
                    <a16:rowId xmlns:a16="http://schemas.microsoft.com/office/drawing/2014/main" val="756828583"/>
                  </a:ext>
                </a:extLst>
              </a:tr>
              <a:tr h="36000">
                <a:tc>
                  <a:txBody>
                    <a:bodyPr/>
                    <a:lstStyle/>
                    <a:p>
                      <a:pPr algn="l">
                        <a:lnSpc>
                          <a:spcPct val="100000"/>
                        </a:lnSpc>
                        <a:spcAft>
                          <a:spcPts val="0"/>
                        </a:spcAft>
                      </a:pPr>
                      <a:r>
                        <a:rPr lang="en-GB" sz="800" dirty="0">
                          <a:solidFill>
                            <a:sysClr val="windowText" lastClr="000000"/>
                          </a:solidFill>
                          <a:effectLst/>
                        </a:rPr>
                        <a:t>DAJABÓN</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GB" sz="800" dirty="0">
                          <a:solidFill>
                            <a:sysClr val="windowText" lastClr="000000"/>
                          </a:solidFill>
                          <a:effectLst/>
                        </a:rPr>
                        <a:t>14</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n-GB" sz="800">
                          <a:solidFill>
                            <a:sysClr val="windowText" lastClr="000000"/>
                          </a:solidFill>
                          <a:effectLst/>
                        </a:rPr>
                        <a:t>8</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n-GB" sz="800">
                          <a:solidFill>
                            <a:sysClr val="windowText" lastClr="000000"/>
                          </a:solidFill>
                          <a:effectLst/>
                        </a:rPr>
                        <a:t>74,809</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marL="342900" lvl="0" indent="-342900" algn="ctr">
                        <a:lnSpc>
                          <a:spcPct val="100000"/>
                        </a:lnSpc>
                        <a:spcAft>
                          <a:spcPts val="0"/>
                        </a:spcAft>
                        <a:buClr>
                          <a:srgbClr val="538135"/>
                        </a:buClr>
                        <a:buSzPts val="1000"/>
                        <a:buFont typeface="Wingdings" panose="05000000000000000000" pitchFamily="2" charset="2"/>
                        <a:buChar char=""/>
                      </a:pPr>
                      <a:r>
                        <a:rPr lang="en-US" sz="800" dirty="0">
                          <a:solidFill>
                            <a:sysClr val="windowText" lastClr="000000"/>
                          </a:solidFill>
                          <a:effectLst/>
                        </a:rPr>
                        <a:t> </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nchor="ctr"/>
                </a:tc>
                <a:extLst>
                  <a:ext uri="{0D108BD9-81ED-4DB2-BD59-A6C34878D82A}">
                    <a16:rowId xmlns:a16="http://schemas.microsoft.com/office/drawing/2014/main" val="2819966771"/>
                  </a:ext>
                </a:extLst>
              </a:tr>
              <a:tr h="36000">
                <a:tc>
                  <a:txBody>
                    <a:bodyPr/>
                    <a:lstStyle/>
                    <a:p>
                      <a:pPr algn="l">
                        <a:lnSpc>
                          <a:spcPct val="100000"/>
                        </a:lnSpc>
                        <a:spcAft>
                          <a:spcPts val="0"/>
                        </a:spcAft>
                      </a:pPr>
                      <a:r>
                        <a:rPr lang="en-GB" sz="800" dirty="0">
                          <a:solidFill>
                            <a:sysClr val="windowText" lastClr="000000"/>
                          </a:solidFill>
                          <a:effectLst/>
                        </a:rPr>
                        <a:t>DUARTE</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GB" sz="800" dirty="0">
                          <a:solidFill>
                            <a:sysClr val="windowText" lastClr="000000"/>
                          </a:solidFill>
                          <a:effectLst/>
                        </a:rPr>
                        <a:t>14</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n-GB" sz="800">
                          <a:solidFill>
                            <a:sysClr val="windowText" lastClr="000000"/>
                          </a:solidFill>
                          <a:effectLst/>
                        </a:rPr>
                        <a:t>9</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n-GB" sz="800">
                          <a:solidFill>
                            <a:sysClr val="windowText" lastClr="000000"/>
                          </a:solidFill>
                          <a:effectLst/>
                        </a:rPr>
                        <a:t>308,353</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marL="342900" lvl="0" indent="-342900" algn="ctr">
                        <a:lnSpc>
                          <a:spcPct val="100000"/>
                        </a:lnSpc>
                        <a:spcAft>
                          <a:spcPts val="0"/>
                        </a:spcAft>
                        <a:buClr>
                          <a:srgbClr val="538135"/>
                        </a:buClr>
                        <a:buSzPts val="1000"/>
                        <a:buFont typeface="Wingdings" panose="05000000000000000000" pitchFamily="2" charset="2"/>
                        <a:buChar char=""/>
                      </a:pPr>
                      <a:r>
                        <a:rPr lang="en-US" sz="800" dirty="0">
                          <a:solidFill>
                            <a:sysClr val="windowText" lastClr="000000"/>
                          </a:solidFill>
                          <a:effectLst/>
                        </a:rPr>
                        <a:t> </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nchor="ctr"/>
                </a:tc>
                <a:extLst>
                  <a:ext uri="{0D108BD9-81ED-4DB2-BD59-A6C34878D82A}">
                    <a16:rowId xmlns:a16="http://schemas.microsoft.com/office/drawing/2014/main" val="2553440275"/>
                  </a:ext>
                </a:extLst>
              </a:tr>
              <a:tr h="36000">
                <a:tc>
                  <a:txBody>
                    <a:bodyPr/>
                    <a:lstStyle/>
                    <a:p>
                      <a:pPr algn="l">
                        <a:lnSpc>
                          <a:spcPct val="100000"/>
                        </a:lnSpc>
                        <a:spcAft>
                          <a:spcPts val="0"/>
                        </a:spcAft>
                      </a:pPr>
                      <a:r>
                        <a:rPr lang="en-GB" sz="800">
                          <a:solidFill>
                            <a:sysClr val="windowText" lastClr="000000"/>
                          </a:solidFill>
                          <a:effectLst/>
                        </a:rPr>
                        <a:t>ESPAILLAT</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GB" sz="800" dirty="0">
                          <a:solidFill>
                            <a:sysClr val="windowText" lastClr="000000"/>
                          </a:solidFill>
                          <a:effectLst/>
                        </a:rPr>
                        <a:t>17</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n-GB" sz="800">
                          <a:solidFill>
                            <a:sysClr val="windowText" lastClr="000000"/>
                          </a:solidFill>
                          <a:effectLst/>
                        </a:rPr>
                        <a:t>13</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n-GB" sz="800">
                          <a:solidFill>
                            <a:sysClr val="windowText" lastClr="000000"/>
                          </a:solidFill>
                          <a:effectLst/>
                        </a:rPr>
                        <a:t>233,636</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marL="342900" lvl="0" indent="-342900" algn="ctr">
                        <a:lnSpc>
                          <a:spcPct val="100000"/>
                        </a:lnSpc>
                        <a:spcAft>
                          <a:spcPts val="0"/>
                        </a:spcAft>
                        <a:buClr>
                          <a:srgbClr val="538135"/>
                        </a:buClr>
                        <a:buSzPts val="1000"/>
                        <a:buFont typeface="Wingdings" panose="05000000000000000000" pitchFamily="2" charset="2"/>
                        <a:buChar char=""/>
                      </a:pPr>
                      <a:r>
                        <a:rPr lang="en-US" sz="800" dirty="0">
                          <a:solidFill>
                            <a:sysClr val="windowText" lastClr="000000"/>
                          </a:solidFill>
                          <a:effectLst/>
                        </a:rPr>
                        <a:t> </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nchor="ctr"/>
                </a:tc>
                <a:extLst>
                  <a:ext uri="{0D108BD9-81ED-4DB2-BD59-A6C34878D82A}">
                    <a16:rowId xmlns:a16="http://schemas.microsoft.com/office/drawing/2014/main" val="821544297"/>
                  </a:ext>
                </a:extLst>
              </a:tr>
              <a:tr h="36000">
                <a:tc>
                  <a:txBody>
                    <a:bodyPr/>
                    <a:lstStyle/>
                    <a:p>
                      <a:pPr algn="l">
                        <a:lnSpc>
                          <a:spcPct val="100000"/>
                        </a:lnSpc>
                        <a:spcAft>
                          <a:spcPts val="0"/>
                        </a:spcAft>
                      </a:pPr>
                      <a:r>
                        <a:rPr lang="en-GB" sz="800" dirty="0">
                          <a:solidFill>
                            <a:sysClr val="windowText" lastClr="000000"/>
                          </a:solidFill>
                          <a:effectLst/>
                        </a:rPr>
                        <a:t>LA VEGA</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s-ES" sz="800" dirty="0">
                          <a:solidFill>
                            <a:sysClr val="windowText" lastClr="000000"/>
                          </a:solidFill>
                          <a:effectLst/>
                        </a:rPr>
                        <a:t>13</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n-GB" sz="800">
                          <a:solidFill>
                            <a:sysClr val="windowText" lastClr="000000"/>
                          </a:solidFill>
                          <a:effectLst/>
                        </a:rPr>
                        <a:t>9</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n-GB" sz="800">
                          <a:solidFill>
                            <a:sysClr val="windowText" lastClr="000000"/>
                          </a:solidFill>
                          <a:effectLst/>
                        </a:rPr>
                        <a:t>442,720</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marL="342900" lvl="0" indent="-342900" algn="ctr">
                        <a:lnSpc>
                          <a:spcPct val="100000"/>
                        </a:lnSpc>
                        <a:spcAft>
                          <a:spcPts val="0"/>
                        </a:spcAft>
                        <a:buClr>
                          <a:srgbClr val="538135"/>
                        </a:buClr>
                        <a:buSzPts val="1000"/>
                        <a:buFont typeface="Wingdings" panose="05000000000000000000" pitchFamily="2" charset="2"/>
                        <a:buChar char=""/>
                      </a:pPr>
                      <a:r>
                        <a:rPr lang="es-ES" sz="800" dirty="0">
                          <a:solidFill>
                            <a:sysClr val="windowText" lastClr="000000"/>
                          </a:solidFill>
                          <a:effectLst/>
                        </a:rPr>
                        <a:t> </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nchor="ctr"/>
                </a:tc>
                <a:extLst>
                  <a:ext uri="{0D108BD9-81ED-4DB2-BD59-A6C34878D82A}">
                    <a16:rowId xmlns:a16="http://schemas.microsoft.com/office/drawing/2014/main" val="3797540571"/>
                  </a:ext>
                </a:extLst>
              </a:tr>
              <a:tr h="36000">
                <a:tc>
                  <a:txBody>
                    <a:bodyPr/>
                    <a:lstStyle/>
                    <a:p>
                      <a:pPr algn="l">
                        <a:lnSpc>
                          <a:spcPct val="100000"/>
                        </a:lnSpc>
                        <a:spcAft>
                          <a:spcPts val="0"/>
                        </a:spcAft>
                      </a:pPr>
                      <a:r>
                        <a:rPr lang="en-GB" sz="800" dirty="0">
                          <a:solidFill>
                            <a:sysClr val="windowText" lastClr="000000"/>
                          </a:solidFill>
                          <a:effectLst/>
                        </a:rPr>
                        <a:t>MARÍA TRINIDAD SANCHEZ</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s-ES" sz="800" dirty="0">
                          <a:solidFill>
                            <a:sysClr val="windowText" lastClr="000000"/>
                          </a:solidFill>
                          <a:effectLst/>
                        </a:rPr>
                        <a:t>4</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s-ES" sz="800">
                          <a:solidFill>
                            <a:sysClr val="windowText" lastClr="000000"/>
                          </a:solidFill>
                          <a:effectLst/>
                        </a:rPr>
                        <a:t>4</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s-ES" sz="800">
                          <a:solidFill>
                            <a:sysClr val="windowText" lastClr="000000"/>
                          </a:solidFill>
                          <a:effectLst/>
                        </a:rPr>
                        <a:t>156,633</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marL="342900" lvl="0" indent="-342900" algn="ctr">
                        <a:lnSpc>
                          <a:spcPct val="100000"/>
                        </a:lnSpc>
                        <a:spcAft>
                          <a:spcPts val="0"/>
                        </a:spcAft>
                        <a:buClr>
                          <a:srgbClr val="538135"/>
                        </a:buClr>
                        <a:buSzPts val="1000"/>
                        <a:buFont typeface="Wingdings" panose="05000000000000000000" pitchFamily="2" charset="2"/>
                        <a:buChar char=""/>
                      </a:pPr>
                      <a:r>
                        <a:rPr lang="es-ES" sz="800" dirty="0">
                          <a:solidFill>
                            <a:sysClr val="windowText" lastClr="000000"/>
                          </a:solidFill>
                          <a:effectLst/>
                        </a:rPr>
                        <a:t> </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nchor="ctr"/>
                </a:tc>
                <a:extLst>
                  <a:ext uri="{0D108BD9-81ED-4DB2-BD59-A6C34878D82A}">
                    <a16:rowId xmlns:a16="http://schemas.microsoft.com/office/drawing/2014/main" val="2549676716"/>
                  </a:ext>
                </a:extLst>
              </a:tr>
              <a:tr h="36000">
                <a:tc>
                  <a:txBody>
                    <a:bodyPr/>
                    <a:lstStyle/>
                    <a:p>
                      <a:pPr algn="l">
                        <a:lnSpc>
                          <a:spcPct val="100000"/>
                        </a:lnSpc>
                        <a:spcAft>
                          <a:spcPts val="0"/>
                        </a:spcAft>
                      </a:pPr>
                      <a:r>
                        <a:rPr lang="en-GB" sz="800" dirty="0">
                          <a:solidFill>
                            <a:sysClr val="windowText" lastClr="000000"/>
                          </a:solidFill>
                          <a:effectLst/>
                        </a:rPr>
                        <a:t>MONTE CRISTI </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s-ES" sz="800" dirty="0">
                          <a:solidFill>
                            <a:sysClr val="windowText" lastClr="000000"/>
                          </a:solidFill>
                          <a:effectLst/>
                        </a:rPr>
                        <a:t>13</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s-ES" sz="800">
                          <a:solidFill>
                            <a:sysClr val="windowText" lastClr="000000"/>
                          </a:solidFill>
                          <a:effectLst/>
                        </a:rPr>
                        <a:t>10</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s-ES" sz="800">
                          <a:solidFill>
                            <a:sysClr val="windowText" lastClr="000000"/>
                          </a:solidFill>
                          <a:effectLst/>
                        </a:rPr>
                        <a:t>123,519</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marL="342900" lvl="0" indent="-342900" algn="ctr">
                        <a:lnSpc>
                          <a:spcPct val="100000"/>
                        </a:lnSpc>
                        <a:spcAft>
                          <a:spcPts val="0"/>
                        </a:spcAft>
                        <a:buClr>
                          <a:srgbClr val="538135"/>
                        </a:buClr>
                        <a:buSzPts val="1000"/>
                        <a:buFont typeface="Wingdings" panose="05000000000000000000" pitchFamily="2" charset="2"/>
                        <a:buChar char=""/>
                      </a:pPr>
                      <a:r>
                        <a:rPr lang="es-ES" sz="800" dirty="0">
                          <a:solidFill>
                            <a:sysClr val="windowText" lastClr="000000"/>
                          </a:solidFill>
                          <a:effectLst/>
                        </a:rPr>
                        <a:t> </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nchor="ctr"/>
                </a:tc>
                <a:extLst>
                  <a:ext uri="{0D108BD9-81ED-4DB2-BD59-A6C34878D82A}">
                    <a16:rowId xmlns:a16="http://schemas.microsoft.com/office/drawing/2014/main" val="3943762341"/>
                  </a:ext>
                </a:extLst>
              </a:tr>
              <a:tr h="36000">
                <a:tc>
                  <a:txBody>
                    <a:bodyPr/>
                    <a:lstStyle/>
                    <a:p>
                      <a:pPr algn="l">
                        <a:lnSpc>
                          <a:spcPct val="100000"/>
                        </a:lnSpc>
                        <a:spcAft>
                          <a:spcPts val="0"/>
                        </a:spcAft>
                      </a:pPr>
                      <a:r>
                        <a:rPr lang="en-GB" sz="800" dirty="0">
                          <a:solidFill>
                            <a:sysClr val="windowText" lastClr="000000"/>
                          </a:solidFill>
                          <a:effectLst/>
                        </a:rPr>
                        <a:t>PUERTO PLATA</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GB" sz="800" dirty="0">
                          <a:solidFill>
                            <a:sysClr val="windowText" lastClr="000000"/>
                          </a:solidFill>
                          <a:effectLst/>
                        </a:rPr>
                        <a:t>15</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n-GB" sz="800">
                          <a:solidFill>
                            <a:sysClr val="windowText" lastClr="000000"/>
                          </a:solidFill>
                          <a:effectLst/>
                        </a:rPr>
                        <a:t>8</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n-GB" sz="800">
                          <a:solidFill>
                            <a:sysClr val="windowText" lastClr="000000"/>
                          </a:solidFill>
                          <a:effectLst/>
                        </a:rPr>
                        <a:t>338,354</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marL="342900" lvl="0" indent="-342900" algn="ctr">
                        <a:lnSpc>
                          <a:spcPct val="100000"/>
                        </a:lnSpc>
                        <a:spcAft>
                          <a:spcPts val="0"/>
                        </a:spcAft>
                        <a:buClr>
                          <a:srgbClr val="538135"/>
                        </a:buClr>
                        <a:buSzPts val="1000"/>
                        <a:buFont typeface="Wingdings" panose="05000000000000000000" pitchFamily="2" charset="2"/>
                        <a:buChar char=""/>
                      </a:pPr>
                      <a:r>
                        <a:rPr lang="en-US" sz="800" dirty="0">
                          <a:solidFill>
                            <a:sysClr val="windowText" lastClr="000000"/>
                          </a:solidFill>
                          <a:effectLst/>
                        </a:rPr>
                        <a:t> </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nchor="ctr"/>
                </a:tc>
                <a:extLst>
                  <a:ext uri="{0D108BD9-81ED-4DB2-BD59-A6C34878D82A}">
                    <a16:rowId xmlns:a16="http://schemas.microsoft.com/office/drawing/2014/main" val="939046112"/>
                  </a:ext>
                </a:extLst>
              </a:tr>
              <a:tr h="36000">
                <a:tc>
                  <a:txBody>
                    <a:bodyPr/>
                    <a:lstStyle/>
                    <a:p>
                      <a:pPr algn="l">
                        <a:lnSpc>
                          <a:spcPct val="100000"/>
                        </a:lnSpc>
                        <a:spcAft>
                          <a:spcPts val="0"/>
                        </a:spcAft>
                      </a:pPr>
                      <a:r>
                        <a:rPr lang="en-GB" sz="800" dirty="0">
                          <a:solidFill>
                            <a:sysClr val="windowText" lastClr="000000"/>
                          </a:solidFill>
                          <a:effectLst/>
                        </a:rPr>
                        <a:t>HERMANAS MIRABAL</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GB" sz="800" dirty="0">
                          <a:solidFill>
                            <a:sysClr val="windowText" lastClr="000000"/>
                          </a:solidFill>
                          <a:effectLst/>
                        </a:rPr>
                        <a:t>4</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n-GB" sz="800">
                          <a:solidFill>
                            <a:sysClr val="windowText" lastClr="000000"/>
                          </a:solidFill>
                          <a:effectLst/>
                        </a:rPr>
                        <a:t>2</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n-GB" sz="800">
                          <a:solidFill>
                            <a:sysClr val="windowText" lastClr="000000"/>
                          </a:solidFill>
                          <a:effectLst/>
                        </a:rPr>
                        <a:t>96,441</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marL="342900" lvl="0" indent="-342900" algn="ctr">
                        <a:lnSpc>
                          <a:spcPct val="100000"/>
                        </a:lnSpc>
                        <a:spcAft>
                          <a:spcPts val="0"/>
                        </a:spcAft>
                        <a:buClr>
                          <a:srgbClr val="538135"/>
                        </a:buClr>
                        <a:buSzPts val="1000"/>
                        <a:buFont typeface="Wingdings" panose="05000000000000000000" pitchFamily="2" charset="2"/>
                        <a:buChar char=""/>
                      </a:pPr>
                      <a:r>
                        <a:rPr lang="en-US" sz="800" dirty="0">
                          <a:solidFill>
                            <a:sysClr val="windowText" lastClr="000000"/>
                          </a:solidFill>
                          <a:effectLst/>
                        </a:rPr>
                        <a:t> </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nchor="ctr"/>
                </a:tc>
                <a:extLst>
                  <a:ext uri="{0D108BD9-81ED-4DB2-BD59-A6C34878D82A}">
                    <a16:rowId xmlns:a16="http://schemas.microsoft.com/office/drawing/2014/main" val="173053777"/>
                  </a:ext>
                </a:extLst>
              </a:tr>
              <a:tr h="36000">
                <a:tc>
                  <a:txBody>
                    <a:bodyPr/>
                    <a:lstStyle/>
                    <a:p>
                      <a:pPr algn="l">
                        <a:lnSpc>
                          <a:spcPct val="100000"/>
                        </a:lnSpc>
                        <a:spcAft>
                          <a:spcPts val="0"/>
                        </a:spcAft>
                      </a:pPr>
                      <a:r>
                        <a:rPr lang="en-GB" sz="800" dirty="0">
                          <a:solidFill>
                            <a:sysClr val="windowText" lastClr="000000"/>
                          </a:solidFill>
                          <a:effectLst/>
                        </a:rPr>
                        <a:t>SAMANÁ</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GB" sz="800" dirty="0">
                          <a:solidFill>
                            <a:sysClr val="windowText" lastClr="000000"/>
                          </a:solidFill>
                          <a:effectLst/>
                        </a:rPr>
                        <a:t>3</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n-GB" sz="800">
                          <a:solidFill>
                            <a:sysClr val="windowText" lastClr="000000"/>
                          </a:solidFill>
                          <a:effectLst/>
                        </a:rPr>
                        <a:t>3</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n-GB" sz="800">
                          <a:solidFill>
                            <a:sysClr val="windowText" lastClr="000000"/>
                          </a:solidFill>
                          <a:effectLst/>
                        </a:rPr>
                        <a:t>111,987</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marL="342900" lvl="0" indent="-342900" algn="ctr">
                        <a:lnSpc>
                          <a:spcPct val="100000"/>
                        </a:lnSpc>
                        <a:spcAft>
                          <a:spcPts val="0"/>
                        </a:spcAft>
                        <a:buClr>
                          <a:srgbClr val="538135"/>
                        </a:buClr>
                        <a:buSzPts val="1000"/>
                        <a:buFont typeface="Wingdings" panose="05000000000000000000" pitchFamily="2" charset="2"/>
                        <a:buChar char=""/>
                      </a:pPr>
                      <a:r>
                        <a:rPr lang="en-US" sz="800" dirty="0">
                          <a:solidFill>
                            <a:sysClr val="windowText" lastClr="000000"/>
                          </a:solidFill>
                          <a:effectLst/>
                        </a:rPr>
                        <a:t> </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nchor="ctr"/>
                </a:tc>
                <a:extLst>
                  <a:ext uri="{0D108BD9-81ED-4DB2-BD59-A6C34878D82A}">
                    <a16:rowId xmlns:a16="http://schemas.microsoft.com/office/drawing/2014/main" val="2106548434"/>
                  </a:ext>
                </a:extLst>
              </a:tr>
              <a:tr h="36000">
                <a:tc>
                  <a:txBody>
                    <a:bodyPr/>
                    <a:lstStyle/>
                    <a:p>
                      <a:pPr algn="l">
                        <a:lnSpc>
                          <a:spcPct val="100000"/>
                        </a:lnSpc>
                        <a:spcAft>
                          <a:spcPts val="0"/>
                        </a:spcAft>
                      </a:pPr>
                      <a:r>
                        <a:rPr lang="en-GB" sz="800" dirty="0">
                          <a:solidFill>
                            <a:sysClr val="windowText" lastClr="000000"/>
                          </a:solidFill>
                          <a:effectLst/>
                        </a:rPr>
                        <a:t>SÁNCHEZ RAMÍREZ</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s-ES" sz="800" dirty="0">
                          <a:solidFill>
                            <a:sysClr val="windowText" lastClr="000000"/>
                          </a:solidFill>
                          <a:effectLst/>
                        </a:rPr>
                        <a:t>5</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s-ES" sz="800">
                          <a:solidFill>
                            <a:sysClr val="windowText" lastClr="000000"/>
                          </a:solidFill>
                          <a:effectLst/>
                        </a:rPr>
                        <a:t>4</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s-ES" sz="800">
                          <a:solidFill>
                            <a:sysClr val="windowText" lastClr="000000"/>
                          </a:solidFill>
                          <a:effectLst/>
                        </a:rPr>
                        <a:t>162,642</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marL="342900" lvl="0" indent="-342900" algn="ctr">
                        <a:lnSpc>
                          <a:spcPct val="100000"/>
                        </a:lnSpc>
                        <a:spcAft>
                          <a:spcPts val="0"/>
                        </a:spcAft>
                        <a:buClr>
                          <a:srgbClr val="538135"/>
                        </a:buClr>
                        <a:buSzPts val="1000"/>
                        <a:buFont typeface="Wingdings" panose="05000000000000000000" pitchFamily="2" charset="2"/>
                        <a:buChar char=""/>
                      </a:pPr>
                      <a:r>
                        <a:rPr lang="es-ES" sz="800" dirty="0">
                          <a:solidFill>
                            <a:sysClr val="windowText" lastClr="000000"/>
                          </a:solidFill>
                          <a:effectLst/>
                        </a:rPr>
                        <a:t> </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nchor="ctr"/>
                </a:tc>
                <a:extLst>
                  <a:ext uri="{0D108BD9-81ED-4DB2-BD59-A6C34878D82A}">
                    <a16:rowId xmlns:a16="http://schemas.microsoft.com/office/drawing/2014/main" val="1255093750"/>
                  </a:ext>
                </a:extLst>
              </a:tr>
              <a:tr h="36000">
                <a:tc>
                  <a:txBody>
                    <a:bodyPr/>
                    <a:lstStyle/>
                    <a:p>
                      <a:pPr algn="l">
                        <a:lnSpc>
                          <a:spcPct val="100000"/>
                        </a:lnSpc>
                        <a:spcAft>
                          <a:spcPts val="0"/>
                        </a:spcAft>
                      </a:pPr>
                      <a:r>
                        <a:rPr lang="en-GB" sz="800" dirty="0">
                          <a:solidFill>
                            <a:sysClr val="windowText" lastClr="000000"/>
                          </a:solidFill>
                          <a:effectLst/>
                        </a:rPr>
                        <a:t>SANTIAGO</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s-ES" sz="800" dirty="0">
                          <a:solidFill>
                            <a:sysClr val="windowText" lastClr="000000"/>
                          </a:solidFill>
                          <a:effectLst/>
                        </a:rPr>
                        <a:t>43</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n-GB" sz="800">
                          <a:solidFill>
                            <a:sysClr val="windowText" lastClr="000000"/>
                          </a:solidFill>
                          <a:effectLst/>
                        </a:rPr>
                        <a:t>20</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n-GB" sz="800">
                          <a:solidFill>
                            <a:sysClr val="windowText" lastClr="000000"/>
                          </a:solidFill>
                          <a:effectLst/>
                        </a:rPr>
                        <a:t>1,074,684</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marL="342900" lvl="0" indent="-342900" algn="ctr">
                        <a:lnSpc>
                          <a:spcPct val="100000"/>
                        </a:lnSpc>
                        <a:spcAft>
                          <a:spcPts val="0"/>
                        </a:spcAft>
                        <a:buClr>
                          <a:srgbClr val="538135"/>
                        </a:buClr>
                        <a:buSzPts val="1000"/>
                        <a:buFont typeface="Wingdings" panose="05000000000000000000" pitchFamily="2" charset="2"/>
                        <a:buChar char=""/>
                      </a:pPr>
                      <a:r>
                        <a:rPr lang="es-ES" sz="800" dirty="0">
                          <a:solidFill>
                            <a:sysClr val="windowText" lastClr="000000"/>
                          </a:solidFill>
                          <a:effectLst/>
                        </a:rPr>
                        <a:t> </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nchor="ctr"/>
                </a:tc>
                <a:extLst>
                  <a:ext uri="{0D108BD9-81ED-4DB2-BD59-A6C34878D82A}">
                    <a16:rowId xmlns:a16="http://schemas.microsoft.com/office/drawing/2014/main" val="477289803"/>
                  </a:ext>
                </a:extLst>
              </a:tr>
              <a:tr h="36000">
                <a:tc>
                  <a:txBody>
                    <a:bodyPr/>
                    <a:lstStyle/>
                    <a:p>
                      <a:pPr algn="l">
                        <a:lnSpc>
                          <a:spcPct val="100000"/>
                        </a:lnSpc>
                        <a:spcAft>
                          <a:spcPts val="0"/>
                        </a:spcAft>
                      </a:pPr>
                      <a:r>
                        <a:rPr lang="en-GB" sz="800" dirty="0">
                          <a:solidFill>
                            <a:sysClr val="windowText" lastClr="000000"/>
                          </a:solidFill>
                          <a:effectLst/>
                        </a:rPr>
                        <a:t>SANTIAGO RODRÍGUEZ</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GB" sz="800" dirty="0">
                          <a:solidFill>
                            <a:sysClr val="windowText" lastClr="000000"/>
                          </a:solidFill>
                          <a:effectLst/>
                        </a:rPr>
                        <a:t>1</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n-GB" sz="800">
                          <a:solidFill>
                            <a:sysClr val="windowText" lastClr="000000"/>
                          </a:solidFill>
                          <a:effectLst/>
                        </a:rPr>
                        <a:t>1</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n-GB" sz="800">
                          <a:solidFill>
                            <a:sysClr val="windowText" lastClr="000000"/>
                          </a:solidFill>
                          <a:effectLst/>
                        </a:rPr>
                        <a:t>64,635</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marL="342900" lvl="0" indent="-342900" algn="ctr">
                        <a:lnSpc>
                          <a:spcPct val="100000"/>
                        </a:lnSpc>
                        <a:spcAft>
                          <a:spcPts val="0"/>
                        </a:spcAft>
                        <a:buClr>
                          <a:srgbClr val="538135"/>
                        </a:buClr>
                        <a:buSzPts val="1000"/>
                        <a:buFont typeface="Wingdings" panose="05000000000000000000" pitchFamily="2" charset="2"/>
                        <a:buChar char=""/>
                      </a:pPr>
                      <a:r>
                        <a:rPr lang="en-US" sz="800" dirty="0">
                          <a:solidFill>
                            <a:sysClr val="windowText" lastClr="000000"/>
                          </a:solidFill>
                          <a:effectLst/>
                        </a:rPr>
                        <a:t> </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nchor="ctr"/>
                </a:tc>
                <a:extLst>
                  <a:ext uri="{0D108BD9-81ED-4DB2-BD59-A6C34878D82A}">
                    <a16:rowId xmlns:a16="http://schemas.microsoft.com/office/drawing/2014/main" val="1957631746"/>
                  </a:ext>
                </a:extLst>
              </a:tr>
              <a:tr h="36000">
                <a:tc>
                  <a:txBody>
                    <a:bodyPr/>
                    <a:lstStyle/>
                    <a:p>
                      <a:pPr algn="l">
                        <a:lnSpc>
                          <a:spcPct val="100000"/>
                        </a:lnSpc>
                        <a:spcAft>
                          <a:spcPts val="0"/>
                        </a:spcAft>
                      </a:pPr>
                      <a:r>
                        <a:rPr lang="en-GB" sz="800" dirty="0">
                          <a:solidFill>
                            <a:sysClr val="windowText" lastClr="000000"/>
                          </a:solidFill>
                          <a:effectLst/>
                        </a:rPr>
                        <a:t>VALVERDE</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s-ES" sz="800" dirty="0">
                          <a:solidFill>
                            <a:sysClr val="windowText" lastClr="000000"/>
                          </a:solidFill>
                          <a:effectLst/>
                        </a:rPr>
                        <a:t>13</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n-GB" sz="800">
                          <a:solidFill>
                            <a:sysClr val="windowText" lastClr="000000"/>
                          </a:solidFill>
                          <a:effectLst/>
                        </a:rPr>
                        <a:t>6</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n-GB" sz="800">
                          <a:solidFill>
                            <a:sysClr val="windowText" lastClr="000000"/>
                          </a:solidFill>
                          <a:effectLst/>
                        </a:rPr>
                        <a:t>183,738</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marL="342900" lvl="0" indent="-342900" algn="ctr">
                        <a:lnSpc>
                          <a:spcPct val="100000"/>
                        </a:lnSpc>
                        <a:spcAft>
                          <a:spcPts val="0"/>
                        </a:spcAft>
                        <a:buClr>
                          <a:srgbClr val="538135"/>
                        </a:buClr>
                        <a:buSzPts val="1000"/>
                        <a:buFont typeface="Wingdings" panose="05000000000000000000" pitchFamily="2" charset="2"/>
                        <a:buChar char=""/>
                      </a:pPr>
                      <a:r>
                        <a:rPr lang="es-ES" sz="800" dirty="0">
                          <a:solidFill>
                            <a:sysClr val="windowText" lastClr="000000"/>
                          </a:solidFill>
                          <a:effectLst/>
                        </a:rPr>
                        <a:t> </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nchor="ctr"/>
                </a:tc>
                <a:extLst>
                  <a:ext uri="{0D108BD9-81ED-4DB2-BD59-A6C34878D82A}">
                    <a16:rowId xmlns:a16="http://schemas.microsoft.com/office/drawing/2014/main" val="3590328669"/>
                  </a:ext>
                </a:extLst>
              </a:tr>
              <a:tr h="36000">
                <a:tc>
                  <a:txBody>
                    <a:bodyPr/>
                    <a:lstStyle/>
                    <a:p>
                      <a:pPr algn="l">
                        <a:lnSpc>
                          <a:spcPct val="100000"/>
                        </a:lnSpc>
                        <a:spcAft>
                          <a:spcPts val="0"/>
                        </a:spcAft>
                      </a:pPr>
                      <a:r>
                        <a:rPr lang="en-GB" sz="800" dirty="0">
                          <a:solidFill>
                            <a:sysClr val="windowText" lastClr="000000"/>
                          </a:solidFill>
                          <a:effectLst/>
                        </a:rPr>
                        <a:t>MOSE</a:t>
                      </a:r>
                      <a:r>
                        <a:rPr lang="es-ES" sz="800" dirty="0">
                          <a:solidFill>
                            <a:sysClr val="windowText" lastClr="000000"/>
                          </a:solidFill>
                          <a:effectLst/>
                        </a:rPr>
                        <a:t>Ñ</a:t>
                      </a:r>
                      <a:r>
                        <a:rPr lang="en-GB" sz="800" dirty="0">
                          <a:solidFill>
                            <a:sysClr val="windowText" lastClr="000000"/>
                          </a:solidFill>
                          <a:effectLst/>
                        </a:rPr>
                        <a:t>OR NOUEL</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s-ES" sz="800" dirty="0">
                          <a:solidFill>
                            <a:sysClr val="windowText" lastClr="000000"/>
                          </a:solidFill>
                          <a:effectLst/>
                        </a:rPr>
                        <a:t>4</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s-ES" sz="800">
                          <a:solidFill>
                            <a:sysClr val="windowText" lastClr="000000"/>
                          </a:solidFill>
                          <a:effectLst/>
                        </a:rPr>
                        <a:t>5</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s-ES" sz="800" dirty="0">
                          <a:solidFill>
                            <a:sysClr val="windowText" lastClr="000000"/>
                          </a:solidFill>
                          <a:effectLst/>
                        </a:rPr>
                        <a:t>195,547</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marL="342900" lvl="0" indent="-342900" algn="ctr">
                        <a:lnSpc>
                          <a:spcPct val="100000"/>
                        </a:lnSpc>
                        <a:spcAft>
                          <a:spcPts val="0"/>
                        </a:spcAft>
                        <a:buClr>
                          <a:srgbClr val="538135"/>
                        </a:buClr>
                        <a:buSzPts val="1000"/>
                        <a:buFont typeface="Wingdings" panose="05000000000000000000" pitchFamily="2" charset="2"/>
                        <a:buChar char=""/>
                      </a:pPr>
                      <a:r>
                        <a:rPr lang="es-ES" sz="800" dirty="0">
                          <a:solidFill>
                            <a:sysClr val="windowText" lastClr="000000"/>
                          </a:solidFill>
                          <a:effectLst/>
                        </a:rPr>
                        <a:t> </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nchor="ctr"/>
                </a:tc>
                <a:extLst>
                  <a:ext uri="{0D108BD9-81ED-4DB2-BD59-A6C34878D82A}">
                    <a16:rowId xmlns:a16="http://schemas.microsoft.com/office/drawing/2014/main" val="1764504962"/>
                  </a:ext>
                </a:extLst>
              </a:tr>
              <a:tr h="123094">
                <a:tc gridSpan="5">
                  <a:txBody>
                    <a:bodyPr/>
                    <a:lstStyle/>
                    <a:p>
                      <a:pPr algn="ctr">
                        <a:lnSpc>
                          <a:spcPct val="100000"/>
                        </a:lnSpc>
                        <a:spcAft>
                          <a:spcPts val="0"/>
                        </a:spcAft>
                      </a:pPr>
                      <a:r>
                        <a:rPr lang="en-GB" sz="800" dirty="0">
                          <a:solidFill>
                            <a:sysClr val="windowText" lastClr="000000"/>
                          </a:solidFill>
                          <a:effectLst/>
                        </a:rPr>
                        <a:t>REGIÓN SUROESTE</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hMerge="1">
                  <a:txBody>
                    <a:bodyPr/>
                    <a:lstStyle/>
                    <a:p>
                      <a:endParaRPr lang="es-DO"/>
                    </a:p>
                  </a:txBody>
                  <a:tcPr/>
                </a:tc>
                <a:tc hMerge="1">
                  <a:txBody>
                    <a:bodyPr/>
                    <a:lstStyle/>
                    <a:p>
                      <a:endParaRPr lang="es-DO"/>
                    </a:p>
                  </a:txBody>
                  <a:tcPr/>
                </a:tc>
                <a:tc hMerge="1">
                  <a:txBody>
                    <a:bodyPr/>
                    <a:lstStyle/>
                    <a:p>
                      <a:endParaRPr lang="es-DO"/>
                    </a:p>
                  </a:txBody>
                  <a:tcPr/>
                </a:tc>
                <a:tc hMerge="1">
                  <a:txBody>
                    <a:bodyPr/>
                    <a:lstStyle/>
                    <a:p>
                      <a:endParaRPr lang="es-DO"/>
                    </a:p>
                  </a:txBody>
                  <a:tcPr/>
                </a:tc>
                <a:extLst>
                  <a:ext uri="{0D108BD9-81ED-4DB2-BD59-A6C34878D82A}">
                    <a16:rowId xmlns:a16="http://schemas.microsoft.com/office/drawing/2014/main" val="4160890453"/>
                  </a:ext>
                </a:extLst>
              </a:tr>
              <a:tr h="0">
                <a:tc>
                  <a:txBody>
                    <a:bodyPr/>
                    <a:lstStyle/>
                    <a:p>
                      <a:pPr marL="20320" algn="ctr">
                        <a:lnSpc>
                          <a:spcPct val="100000"/>
                        </a:lnSpc>
                        <a:spcAft>
                          <a:spcPts val="0"/>
                        </a:spcAft>
                      </a:pPr>
                      <a:r>
                        <a:rPr lang="en-GB" sz="800" dirty="0">
                          <a:solidFill>
                            <a:sysClr val="windowText" lastClr="000000"/>
                          </a:solidFill>
                          <a:effectLst/>
                        </a:rPr>
                        <a:t>Provincia</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GB" sz="800" dirty="0" err="1">
                          <a:solidFill>
                            <a:sysClr val="windowText" lastClr="000000"/>
                          </a:solidFill>
                          <a:effectLst/>
                        </a:rPr>
                        <a:t>Cantidad</a:t>
                      </a:r>
                      <a:r>
                        <a:rPr lang="en-GB" sz="800" dirty="0">
                          <a:solidFill>
                            <a:sysClr val="windowText" lastClr="000000"/>
                          </a:solidFill>
                          <a:effectLst/>
                        </a:rPr>
                        <a:t> de </a:t>
                      </a:r>
                      <a:r>
                        <a:rPr lang="en-GB" sz="800" dirty="0" err="1">
                          <a:solidFill>
                            <a:sysClr val="windowText" lastClr="000000"/>
                          </a:solidFill>
                          <a:effectLst/>
                        </a:rPr>
                        <a:t>bibliotecas</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s-ES" sz="800" dirty="0">
                          <a:solidFill>
                            <a:sysClr val="windowText" lastClr="000000"/>
                          </a:solidFill>
                          <a:effectLst/>
                        </a:rPr>
                        <a:t>Cantidad bibliotecas públicas activas</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s-ES" sz="800">
                          <a:solidFill>
                            <a:sysClr val="windowText" lastClr="000000"/>
                          </a:solidFill>
                          <a:effectLst/>
                        </a:rPr>
                        <a:t>Población</a:t>
                      </a:r>
                      <a:endParaRPr lang="es-DO" sz="800">
                        <a:solidFill>
                          <a:sysClr val="windowText" lastClr="000000"/>
                        </a:solidFill>
                        <a:effectLst/>
                      </a:endParaRPr>
                    </a:p>
                    <a:p>
                      <a:pPr algn="ctr">
                        <a:lnSpc>
                          <a:spcPct val="100000"/>
                        </a:lnSpc>
                        <a:spcAft>
                          <a:spcPts val="0"/>
                        </a:spcAft>
                      </a:pPr>
                      <a:r>
                        <a:rPr lang="en-GB" sz="800">
                          <a:solidFill>
                            <a:sysClr val="windowText" lastClr="000000"/>
                          </a:solidFill>
                          <a:effectLst/>
                        </a:rPr>
                        <a:t>(ONE, 2022)</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s-ES" sz="800" dirty="0">
                          <a:solidFill>
                            <a:sysClr val="windowText" lastClr="000000"/>
                          </a:solidFill>
                          <a:effectLst/>
                        </a:rPr>
                        <a:t>Satisface lo requerido</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extLst>
                  <a:ext uri="{0D108BD9-81ED-4DB2-BD59-A6C34878D82A}">
                    <a16:rowId xmlns:a16="http://schemas.microsoft.com/office/drawing/2014/main" val="2142266206"/>
                  </a:ext>
                </a:extLst>
              </a:tr>
              <a:tr h="123094">
                <a:tc>
                  <a:txBody>
                    <a:bodyPr/>
                    <a:lstStyle/>
                    <a:p>
                      <a:pPr marL="20320" algn="l">
                        <a:lnSpc>
                          <a:spcPct val="100000"/>
                        </a:lnSpc>
                        <a:spcAft>
                          <a:spcPts val="0"/>
                        </a:spcAft>
                      </a:pPr>
                      <a:r>
                        <a:rPr lang="en-GB" sz="800" dirty="0">
                          <a:solidFill>
                            <a:sysClr val="windowText" lastClr="000000"/>
                          </a:solidFill>
                          <a:effectLst/>
                        </a:rPr>
                        <a:t>AZUA</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s-ES" sz="800" dirty="0">
                          <a:solidFill>
                            <a:sysClr val="windowText" lastClr="000000"/>
                          </a:solidFill>
                          <a:effectLst/>
                        </a:rPr>
                        <a:t>19</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s-ES" sz="800">
                          <a:solidFill>
                            <a:sysClr val="windowText" lastClr="000000"/>
                          </a:solidFill>
                          <a:effectLst/>
                        </a:rPr>
                        <a:t>15</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s-ES" sz="800">
                          <a:solidFill>
                            <a:sysClr val="windowText" lastClr="000000"/>
                          </a:solidFill>
                          <a:effectLst/>
                        </a:rPr>
                        <a:t>240,209</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marL="342900" lvl="0" indent="-342900" algn="ctr">
                        <a:lnSpc>
                          <a:spcPct val="100000"/>
                        </a:lnSpc>
                        <a:spcAft>
                          <a:spcPts val="0"/>
                        </a:spcAft>
                        <a:buClr>
                          <a:srgbClr val="538135"/>
                        </a:buClr>
                        <a:buSzPts val="1000"/>
                        <a:buFont typeface="Wingdings" panose="05000000000000000000" pitchFamily="2" charset="2"/>
                        <a:buChar char=""/>
                      </a:pPr>
                      <a:r>
                        <a:rPr lang="es-ES" sz="800" dirty="0">
                          <a:solidFill>
                            <a:sysClr val="windowText" lastClr="000000"/>
                          </a:solidFill>
                          <a:effectLst/>
                        </a:rPr>
                        <a:t> </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extLst>
                  <a:ext uri="{0D108BD9-81ED-4DB2-BD59-A6C34878D82A}">
                    <a16:rowId xmlns:a16="http://schemas.microsoft.com/office/drawing/2014/main" val="1017204914"/>
                  </a:ext>
                </a:extLst>
              </a:tr>
              <a:tr h="123094">
                <a:tc>
                  <a:txBody>
                    <a:bodyPr/>
                    <a:lstStyle/>
                    <a:p>
                      <a:pPr marL="20320" algn="l">
                        <a:lnSpc>
                          <a:spcPct val="100000"/>
                        </a:lnSpc>
                        <a:spcAft>
                          <a:spcPts val="0"/>
                        </a:spcAft>
                      </a:pPr>
                      <a:r>
                        <a:rPr lang="en-GB" sz="800" dirty="0">
                          <a:solidFill>
                            <a:sysClr val="windowText" lastClr="000000"/>
                          </a:solidFill>
                          <a:effectLst/>
                        </a:rPr>
                        <a:t>BAHORUCO</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GB" sz="800" dirty="0">
                          <a:solidFill>
                            <a:sysClr val="windowText" lastClr="000000"/>
                          </a:solidFill>
                          <a:effectLst/>
                        </a:rPr>
                        <a:t>6</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n-GB" sz="800">
                          <a:solidFill>
                            <a:sysClr val="windowText" lastClr="000000"/>
                          </a:solidFill>
                          <a:effectLst/>
                        </a:rPr>
                        <a:t>4</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n-GB" sz="800">
                          <a:solidFill>
                            <a:sysClr val="windowText" lastClr="000000"/>
                          </a:solidFill>
                          <a:effectLst/>
                        </a:rPr>
                        <a:t>108,717</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marL="342900" lvl="0" indent="-342900" algn="ctr">
                        <a:lnSpc>
                          <a:spcPct val="100000"/>
                        </a:lnSpc>
                        <a:spcAft>
                          <a:spcPts val="0"/>
                        </a:spcAft>
                        <a:buClr>
                          <a:srgbClr val="538135"/>
                        </a:buClr>
                        <a:buSzPts val="1000"/>
                        <a:buFont typeface="Wingdings" panose="05000000000000000000" pitchFamily="2" charset="2"/>
                        <a:buChar char=""/>
                      </a:pPr>
                      <a:r>
                        <a:rPr lang="en-US" sz="800" dirty="0">
                          <a:solidFill>
                            <a:sysClr val="windowText" lastClr="000000"/>
                          </a:solidFill>
                          <a:effectLst/>
                        </a:rPr>
                        <a:t> </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extLst>
                  <a:ext uri="{0D108BD9-81ED-4DB2-BD59-A6C34878D82A}">
                    <a16:rowId xmlns:a16="http://schemas.microsoft.com/office/drawing/2014/main" val="3545569547"/>
                  </a:ext>
                </a:extLst>
              </a:tr>
              <a:tr h="123094">
                <a:tc>
                  <a:txBody>
                    <a:bodyPr/>
                    <a:lstStyle/>
                    <a:p>
                      <a:pPr marL="20320" algn="l">
                        <a:lnSpc>
                          <a:spcPct val="100000"/>
                        </a:lnSpc>
                        <a:spcAft>
                          <a:spcPts val="0"/>
                        </a:spcAft>
                      </a:pPr>
                      <a:r>
                        <a:rPr lang="en-GB" sz="800" dirty="0">
                          <a:solidFill>
                            <a:sysClr val="windowText" lastClr="000000"/>
                          </a:solidFill>
                          <a:effectLst/>
                        </a:rPr>
                        <a:t>BARAHONA</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s-ES" sz="800" dirty="0">
                          <a:solidFill>
                            <a:sysClr val="windowText" lastClr="000000"/>
                          </a:solidFill>
                          <a:effectLst/>
                        </a:rPr>
                        <a:t>16</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s-ES" sz="800">
                          <a:solidFill>
                            <a:sysClr val="windowText" lastClr="000000"/>
                          </a:solidFill>
                          <a:effectLst/>
                        </a:rPr>
                        <a:t>8</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s-ES" sz="800">
                          <a:solidFill>
                            <a:sysClr val="windowText" lastClr="000000"/>
                          </a:solidFill>
                          <a:effectLst/>
                        </a:rPr>
                        <a:t>200,886</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marL="342900" lvl="0" indent="-342900" algn="ctr">
                        <a:lnSpc>
                          <a:spcPct val="100000"/>
                        </a:lnSpc>
                        <a:spcAft>
                          <a:spcPts val="0"/>
                        </a:spcAft>
                        <a:buClr>
                          <a:srgbClr val="538135"/>
                        </a:buClr>
                        <a:buSzPts val="1000"/>
                        <a:buFont typeface="Wingdings" panose="05000000000000000000" pitchFamily="2" charset="2"/>
                        <a:buChar char=""/>
                      </a:pPr>
                      <a:r>
                        <a:rPr lang="es-ES" sz="800" dirty="0">
                          <a:solidFill>
                            <a:sysClr val="windowText" lastClr="000000"/>
                          </a:solidFill>
                          <a:effectLst/>
                        </a:rPr>
                        <a:t> </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extLst>
                  <a:ext uri="{0D108BD9-81ED-4DB2-BD59-A6C34878D82A}">
                    <a16:rowId xmlns:a16="http://schemas.microsoft.com/office/drawing/2014/main" val="155560041"/>
                  </a:ext>
                </a:extLst>
              </a:tr>
              <a:tr h="123094">
                <a:tc>
                  <a:txBody>
                    <a:bodyPr/>
                    <a:lstStyle/>
                    <a:p>
                      <a:pPr marL="20320" algn="l">
                        <a:lnSpc>
                          <a:spcPct val="100000"/>
                        </a:lnSpc>
                        <a:spcAft>
                          <a:spcPts val="0"/>
                        </a:spcAft>
                      </a:pPr>
                      <a:r>
                        <a:rPr lang="en-GB" sz="800" dirty="0">
                          <a:solidFill>
                            <a:sysClr val="windowText" lastClr="000000"/>
                          </a:solidFill>
                          <a:effectLst/>
                        </a:rPr>
                        <a:t>ELÍAS PIÑA</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s-ES" sz="800" dirty="0">
                          <a:solidFill>
                            <a:sysClr val="windowText" lastClr="000000"/>
                          </a:solidFill>
                          <a:effectLst/>
                        </a:rPr>
                        <a:t>15</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n-GB" sz="800">
                          <a:solidFill>
                            <a:sysClr val="windowText" lastClr="000000"/>
                          </a:solidFill>
                          <a:effectLst/>
                        </a:rPr>
                        <a:t>8</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n-GB" sz="800">
                          <a:solidFill>
                            <a:sysClr val="windowText" lastClr="000000"/>
                          </a:solidFill>
                          <a:effectLst/>
                        </a:rPr>
                        <a:t>64,615</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marL="342900" lvl="0" indent="-342900" algn="ctr">
                        <a:lnSpc>
                          <a:spcPct val="100000"/>
                        </a:lnSpc>
                        <a:spcAft>
                          <a:spcPts val="0"/>
                        </a:spcAft>
                        <a:buClr>
                          <a:srgbClr val="538135"/>
                        </a:buClr>
                        <a:buSzPts val="1000"/>
                        <a:buFont typeface="Wingdings" panose="05000000000000000000" pitchFamily="2" charset="2"/>
                        <a:buChar char=""/>
                      </a:pPr>
                      <a:r>
                        <a:rPr lang="es-ES" sz="800" dirty="0">
                          <a:solidFill>
                            <a:sysClr val="windowText" lastClr="000000"/>
                          </a:solidFill>
                          <a:effectLst/>
                        </a:rPr>
                        <a:t> </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extLst>
                  <a:ext uri="{0D108BD9-81ED-4DB2-BD59-A6C34878D82A}">
                    <a16:rowId xmlns:a16="http://schemas.microsoft.com/office/drawing/2014/main" val="676874519"/>
                  </a:ext>
                </a:extLst>
              </a:tr>
              <a:tr h="123094">
                <a:tc>
                  <a:txBody>
                    <a:bodyPr/>
                    <a:lstStyle/>
                    <a:p>
                      <a:pPr marL="20320" algn="l">
                        <a:lnSpc>
                          <a:spcPct val="100000"/>
                        </a:lnSpc>
                        <a:spcAft>
                          <a:spcPts val="0"/>
                        </a:spcAft>
                      </a:pPr>
                      <a:r>
                        <a:rPr lang="en-GB" sz="800" dirty="0">
                          <a:solidFill>
                            <a:sysClr val="windowText" lastClr="000000"/>
                          </a:solidFill>
                          <a:effectLst/>
                        </a:rPr>
                        <a:t>INDEPENDENCIA</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s-ES" sz="800" dirty="0">
                          <a:solidFill>
                            <a:sysClr val="windowText" lastClr="000000"/>
                          </a:solidFill>
                          <a:effectLst/>
                        </a:rPr>
                        <a:t>5</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s-ES" sz="800">
                          <a:solidFill>
                            <a:sysClr val="windowText" lastClr="000000"/>
                          </a:solidFill>
                          <a:effectLst/>
                        </a:rPr>
                        <a:t>5</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s-ES" sz="800">
                          <a:solidFill>
                            <a:sysClr val="windowText" lastClr="000000"/>
                          </a:solidFill>
                          <a:effectLst/>
                        </a:rPr>
                        <a:t>60,689</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marL="342900" lvl="0" indent="-342900" algn="ctr">
                        <a:lnSpc>
                          <a:spcPct val="100000"/>
                        </a:lnSpc>
                        <a:spcAft>
                          <a:spcPts val="0"/>
                        </a:spcAft>
                        <a:buClr>
                          <a:srgbClr val="538135"/>
                        </a:buClr>
                        <a:buSzPts val="1000"/>
                        <a:buFont typeface="Wingdings" panose="05000000000000000000" pitchFamily="2" charset="2"/>
                        <a:buChar char=""/>
                      </a:pPr>
                      <a:r>
                        <a:rPr lang="es-ES" sz="800" dirty="0">
                          <a:solidFill>
                            <a:sysClr val="windowText" lastClr="000000"/>
                          </a:solidFill>
                          <a:effectLst/>
                        </a:rPr>
                        <a:t> </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extLst>
                  <a:ext uri="{0D108BD9-81ED-4DB2-BD59-A6C34878D82A}">
                    <a16:rowId xmlns:a16="http://schemas.microsoft.com/office/drawing/2014/main" val="4079028398"/>
                  </a:ext>
                </a:extLst>
              </a:tr>
              <a:tr h="123094">
                <a:tc>
                  <a:txBody>
                    <a:bodyPr/>
                    <a:lstStyle/>
                    <a:p>
                      <a:pPr marL="20320" algn="l">
                        <a:lnSpc>
                          <a:spcPct val="100000"/>
                        </a:lnSpc>
                        <a:spcAft>
                          <a:spcPts val="0"/>
                        </a:spcAft>
                      </a:pPr>
                      <a:r>
                        <a:rPr lang="en-GB" sz="800" dirty="0">
                          <a:solidFill>
                            <a:sysClr val="windowText" lastClr="000000"/>
                          </a:solidFill>
                          <a:effectLst/>
                        </a:rPr>
                        <a:t>PEDERNALES</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GB" sz="800" dirty="0">
                          <a:solidFill>
                            <a:sysClr val="windowText" lastClr="000000"/>
                          </a:solidFill>
                          <a:effectLst/>
                        </a:rPr>
                        <a:t>4</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n-GB" sz="800">
                          <a:solidFill>
                            <a:sysClr val="windowText" lastClr="000000"/>
                          </a:solidFill>
                          <a:effectLst/>
                        </a:rPr>
                        <a:t>2</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n-GB" sz="800">
                          <a:solidFill>
                            <a:sysClr val="windowText" lastClr="000000"/>
                          </a:solidFill>
                          <a:effectLst/>
                        </a:rPr>
                        <a:t>34,375</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marL="342900" lvl="0" indent="-342900" algn="ctr">
                        <a:lnSpc>
                          <a:spcPct val="100000"/>
                        </a:lnSpc>
                        <a:spcAft>
                          <a:spcPts val="0"/>
                        </a:spcAft>
                        <a:buClr>
                          <a:srgbClr val="538135"/>
                        </a:buClr>
                        <a:buSzPts val="1000"/>
                        <a:buFont typeface="Wingdings" panose="05000000000000000000" pitchFamily="2" charset="2"/>
                        <a:buChar char=""/>
                      </a:pPr>
                      <a:r>
                        <a:rPr lang="en-US" sz="800" dirty="0">
                          <a:solidFill>
                            <a:sysClr val="windowText" lastClr="000000"/>
                          </a:solidFill>
                          <a:effectLst/>
                        </a:rPr>
                        <a:t> </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extLst>
                  <a:ext uri="{0D108BD9-81ED-4DB2-BD59-A6C34878D82A}">
                    <a16:rowId xmlns:a16="http://schemas.microsoft.com/office/drawing/2014/main" val="3782522291"/>
                  </a:ext>
                </a:extLst>
              </a:tr>
              <a:tr h="123094">
                <a:tc>
                  <a:txBody>
                    <a:bodyPr/>
                    <a:lstStyle/>
                    <a:p>
                      <a:pPr marL="20320" algn="l">
                        <a:lnSpc>
                          <a:spcPct val="100000"/>
                        </a:lnSpc>
                        <a:spcAft>
                          <a:spcPts val="0"/>
                        </a:spcAft>
                      </a:pPr>
                      <a:r>
                        <a:rPr lang="en-GB" sz="800" dirty="0">
                          <a:solidFill>
                            <a:sysClr val="windowText" lastClr="000000"/>
                          </a:solidFill>
                          <a:effectLst/>
                        </a:rPr>
                        <a:t>PERAVIA</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s-DO" sz="800" dirty="0">
                          <a:solidFill>
                            <a:sysClr val="windowText" lastClr="000000"/>
                          </a:solidFill>
                          <a:effectLst/>
                        </a:rPr>
                        <a:t>8</a:t>
                      </a:r>
                      <a:endParaRPr lang="es-DO" sz="800" dirty="0">
                        <a:solidFill>
                          <a:sysClr val="windowText" lastClr="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s-DO" sz="800">
                          <a:solidFill>
                            <a:sysClr val="windowText" lastClr="000000"/>
                          </a:solidFill>
                          <a:effectLst/>
                        </a:rPr>
                        <a:t>7</a:t>
                      </a:r>
                      <a:endParaRPr lang="es-DO" sz="800">
                        <a:solidFill>
                          <a:sysClr val="windowText" lastClr="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4198" marR="14198" marT="0" marB="0"/>
                </a:tc>
                <a:tc>
                  <a:txBody>
                    <a:bodyPr/>
                    <a:lstStyle/>
                    <a:p>
                      <a:pPr algn="ctr">
                        <a:lnSpc>
                          <a:spcPct val="100000"/>
                        </a:lnSpc>
                        <a:spcAft>
                          <a:spcPts val="0"/>
                        </a:spcAft>
                      </a:pPr>
                      <a:r>
                        <a:rPr lang="es-DO" sz="800">
                          <a:solidFill>
                            <a:sysClr val="windowText" lastClr="000000"/>
                          </a:solidFill>
                          <a:effectLst/>
                        </a:rPr>
                        <a:t>209,372</a:t>
                      </a:r>
                      <a:endParaRPr lang="es-DO" sz="800">
                        <a:solidFill>
                          <a:sysClr val="windowText" lastClr="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4198" marR="14198" marT="0" marB="0"/>
                </a:tc>
                <a:tc>
                  <a:txBody>
                    <a:bodyPr/>
                    <a:lstStyle/>
                    <a:p>
                      <a:pPr marL="342900" lvl="0" indent="-342900" algn="ctr">
                        <a:lnSpc>
                          <a:spcPct val="100000"/>
                        </a:lnSpc>
                        <a:spcAft>
                          <a:spcPts val="0"/>
                        </a:spcAft>
                        <a:buClr>
                          <a:srgbClr val="538135"/>
                        </a:buClr>
                        <a:buSzPts val="1000"/>
                        <a:buFont typeface="Wingdings" panose="05000000000000000000" pitchFamily="2" charset="2"/>
                        <a:buChar char=""/>
                      </a:pPr>
                      <a:r>
                        <a:rPr lang="es-DO" sz="800" dirty="0">
                          <a:solidFill>
                            <a:sysClr val="windowText" lastClr="000000"/>
                          </a:solidFill>
                          <a:effectLst/>
                        </a:rPr>
                        <a:t> </a:t>
                      </a:r>
                      <a:endParaRPr lang="es-DO" sz="800" dirty="0">
                        <a:solidFill>
                          <a:sysClr val="windowText" lastClr="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4198" marR="14198" marT="0" marB="0"/>
                </a:tc>
                <a:extLst>
                  <a:ext uri="{0D108BD9-81ED-4DB2-BD59-A6C34878D82A}">
                    <a16:rowId xmlns:a16="http://schemas.microsoft.com/office/drawing/2014/main" val="2871988650"/>
                  </a:ext>
                </a:extLst>
              </a:tr>
              <a:tr h="123094">
                <a:tc>
                  <a:txBody>
                    <a:bodyPr/>
                    <a:lstStyle/>
                    <a:p>
                      <a:pPr marL="20320" algn="l">
                        <a:lnSpc>
                          <a:spcPct val="100000"/>
                        </a:lnSpc>
                        <a:spcAft>
                          <a:spcPts val="0"/>
                        </a:spcAft>
                      </a:pPr>
                      <a:r>
                        <a:rPr lang="en-GB" sz="800" dirty="0">
                          <a:solidFill>
                            <a:sysClr val="windowText" lastClr="000000"/>
                          </a:solidFill>
                          <a:effectLst/>
                        </a:rPr>
                        <a:t>SAN CRISTÓBAL</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GB" sz="800" dirty="0">
                          <a:solidFill>
                            <a:sysClr val="windowText" lastClr="000000"/>
                          </a:solidFill>
                          <a:effectLst/>
                        </a:rPr>
                        <a:t>22</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n-GB" sz="800">
                          <a:solidFill>
                            <a:sysClr val="windowText" lastClr="000000"/>
                          </a:solidFill>
                          <a:effectLst/>
                        </a:rPr>
                        <a:t>11</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n-GB" sz="800">
                          <a:solidFill>
                            <a:sysClr val="windowText" lastClr="000000"/>
                          </a:solidFill>
                          <a:effectLst/>
                        </a:rPr>
                        <a:t>688,828</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marL="342900" lvl="0" indent="-342900" algn="ctr">
                        <a:lnSpc>
                          <a:spcPct val="100000"/>
                        </a:lnSpc>
                        <a:spcAft>
                          <a:spcPts val="0"/>
                        </a:spcAft>
                        <a:buClr>
                          <a:srgbClr val="538135"/>
                        </a:buClr>
                        <a:buSzPts val="1000"/>
                        <a:buFont typeface="Wingdings" panose="05000000000000000000" pitchFamily="2" charset="2"/>
                        <a:buChar char=""/>
                      </a:pPr>
                      <a:r>
                        <a:rPr lang="en-US" sz="800" dirty="0">
                          <a:solidFill>
                            <a:sysClr val="windowText" lastClr="000000"/>
                          </a:solidFill>
                          <a:effectLst/>
                        </a:rPr>
                        <a:t> </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extLst>
                  <a:ext uri="{0D108BD9-81ED-4DB2-BD59-A6C34878D82A}">
                    <a16:rowId xmlns:a16="http://schemas.microsoft.com/office/drawing/2014/main" val="3101452979"/>
                  </a:ext>
                </a:extLst>
              </a:tr>
              <a:tr h="123094">
                <a:tc>
                  <a:txBody>
                    <a:bodyPr/>
                    <a:lstStyle/>
                    <a:p>
                      <a:pPr marL="20320" algn="l">
                        <a:lnSpc>
                          <a:spcPct val="100000"/>
                        </a:lnSpc>
                        <a:spcAft>
                          <a:spcPts val="0"/>
                        </a:spcAft>
                      </a:pPr>
                      <a:r>
                        <a:rPr lang="en-GB" sz="800" dirty="0">
                          <a:solidFill>
                            <a:sysClr val="windowText" lastClr="000000"/>
                          </a:solidFill>
                          <a:effectLst/>
                        </a:rPr>
                        <a:t>SAN JUAN  </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s-ES" sz="800" dirty="0">
                          <a:solidFill>
                            <a:sysClr val="windowText" lastClr="000000"/>
                          </a:solidFill>
                          <a:effectLst/>
                        </a:rPr>
                        <a:t>25</a:t>
                      </a:r>
                      <a:endParaRPr lang="es-DO" sz="800" dirty="0">
                        <a:solidFill>
                          <a:sysClr val="windowText" lastClr="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n-GB" sz="800">
                          <a:solidFill>
                            <a:sysClr val="windowText" lastClr="000000"/>
                          </a:solidFill>
                          <a:effectLst/>
                        </a:rPr>
                        <a:t>19</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algn="ctr">
                        <a:lnSpc>
                          <a:spcPct val="100000"/>
                        </a:lnSpc>
                        <a:spcAft>
                          <a:spcPts val="0"/>
                        </a:spcAft>
                      </a:pPr>
                      <a:r>
                        <a:rPr lang="en-GB" sz="800">
                          <a:solidFill>
                            <a:sysClr val="windowText" lastClr="000000"/>
                          </a:solidFill>
                          <a:effectLst/>
                        </a:rPr>
                        <a:t>244,668</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tc>
                <a:tc>
                  <a:txBody>
                    <a:bodyPr/>
                    <a:lstStyle/>
                    <a:p>
                      <a:pPr marL="342900" lvl="0" indent="-342900" algn="ctr">
                        <a:lnSpc>
                          <a:spcPct val="100000"/>
                        </a:lnSpc>
                        <a:spcAft>
                          <a:spcPts val="0"/>
                        </a:spcAft>
                        <a:buClr>
                          <a:srgbClr val="538135"/>
                        </a:buClr>
                        <a:buSzPts val="1000"/>
                        <a:buFont typeface="Wingdings" panose="05000000000000000000" pitchFamily="2" charset="2"/>
                        <a:buChar char=""/>
                      </a:pPr>
                      <a:r>
                        <a:rPr lang="es-ES" sz="800" dirty="0">
                          <a:solidFill>
                            <a:sysClr val="windowText" lastClr="000000"/>
                          </a:solidFill>
                          <a:effectLst/>
                        </a:rPr>
                        <a:t> </a:t>
                      </a:r>
                      <a:endParaRPr lang="es-DO" sz="800" dirty="0">
                        <a:solidFill>
                          <a:sysClr val="windowText" lastClr="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4198" marR="14198" marT="0" marB="0"/>
                </a:tc>
                <a:extLst>
                  <a:ext uri="{0D108BD9-81ED-4DB2-BD59-A6C34878D82A}">
                    <a16:rowId xmlns:a16="http://schemas.microsoft.com/office/drawing/2014/main" val="3891079627"/>
                  </a:ext>
                </a:extLst>
              </a:tr>
              <a:tr h="123094">
                <a:tc>
                  <a:txBody>
                    <a:bodyPr/>
                    <a:lstStyle/>
                    <a:p>
                      <a:pPr marL="20320" algn="l">
                        <a:lnSpc>
                          <a:spcPct val="100000"/>
                        </a:lnSpc>
                        <a:spcAft>
                          <a:spcPts val="0"/>
                        </a:spcAft>
                      </a:pPr>
                      <a:r>
                        <a:rPr lang="en-GB" sz="800" dirty="0">
                          <a:solidFill>
                            <a:sysClr val="windowText" lastClr="000000"/>
                          </a:solidFill>
                          <a:effectLst/>
                        </a:rPr>
                        <a:t>SAN JOSÉ DE OCOA</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s-ES" sz="800" dirty="0">
                          <a:solidFill>
                            <a:sysClr val="windowText" lastClr="000000"/>
                          </a:solidFill>
                          <a:effectLst/>
                        </a:rPr>
                        <a:t>2</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s-ES" sz="800">
                          <a:solidFill>
                            <a:sysClr val="windowText" lastClr="000000"/>
                          </a:solidFill>
                          <a:effectLst/>
                        </a:rPr>
                        <a:t>2</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s-ES" sz="800" dirty="0">
                          <a:solidFill>
                            <a:sysClr val="windowText" lastClr="000000"/>
                          </a:solidFill>
                          <a:effectLst/>
                        </a:rPr>
                        <a:t>69,082</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B w="12700" cap="flat" cmpd="sng" algn="ctr">
                      <a:solidFill>
                        <a:schemeClr val="tx1"/>
                      </a:solidFill>
                      <a:prstDash val="solid"/>
                      <a:round/>
                      <a:headEnd type="none" w="med" len="med"/>
                      <a:tailEnd type="none" w="med" len="med"/>
                    </a:lnB>
                  </a:tcPr>
                </a:tc>
                <a:tc>
                  <a:txBody>
                    <a:bodyPr/>
                    <a:lstStyle/>
                    <a:p>
                      <a:pPr marL="342900" lvl="0" indent="-342900" algn="ctr">
                        <a:lnSpc>
                          <a:spcPct val="100000"/>
                        </a:lnSpc>
                        <a:spcAft>
                          <a:spcPts val="0"/>
                        </a:spcAft>
                        <a:buClr>
                          <a:srgbClr val="538135"/>
                        </a:buClr>
                        <a:buSzPts val="1000"/>
                        <a:buFont typeface="Wingdings" panose="05000000000000000000" pitchFamily="2" charset="2"/>
                        <a:buChar char=""/>
                      </a:pPr>
                      <a:r>
                        <a:rPr lang="es-ES" sz="800" dirty="0">
                          <a:solidFill>
                            <a:sysClr val="windowText" lastClr="000000"/>
                          </a:solidFill>
                          <a:effectLst/>
                        </a:rPr>
                        <a:t> </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4198" marR="14198"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51486491"/>
                  </a:ext>
                </a:extLst>
              </a:tr>
              <a:tr h="0">
                <a:tc gridSpan="5">
                  <a:txBody>
                    <a:bodyPr/>
                    <a:lstStyle/>
                    <a:p>
                      <a:pPr algn="ctr">
                        <a:lnSpc>
                          <a:spcPct val="100000"/>
                        </a:lnSpc>
                        <a:spcAft>
                          <a:spcPts val="0"/>
                        </a:spcAft>
                      </a:pPr>
                      <a:r>
                        <a:rPr lang="en-GB" sz="800" dirty="0">
                          <a:solidFill>
                            <a:sysClr val="windowText" lastClr="000000"/>
                          </a:solidFill>
                          <a:effectLst/>
                        </a:rPr>
                        <a:t>GRAN SANTO DOMINGO</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hMerge="1">
                  <a:txBody>
                    <a:bodyPr/>
                    <a:lstStyle/>
                    <a:p>
                      <a:endParaRPr lang="es-DO"/>
                    </a:p>
                  </a:txBody>
                  <a:tcPr/>
                </a:tc>
                <a:tc hMerge="1">
                  <a:txBody>
                    <a:bodyPr/>
                    <a:lstStyle/>
                    <a:p>
                      <a:endParaRPr lang="es-DO"/>
                    </a:p>
                  </a:txBody>
                  <a:tcPr/>
                </a:tc>
                <a:tc hMerge="1">
                  <a:txBody>
                    <a:bodyPr/>
                    <a:lstStyle/>
                    <a:p>
                      <a:endParaRPr lang="es-DO"/>
                    </a:p>
                  </a:txBody>
                  <a:tcPr/>
                </a:tc>
                <a:tc hMerge="1">
                  <a:txBody>
                    <a:bodyPr/>
                    <a:lstStyle/>
                    <a:p>
                      <a:endParaRPr lang="es-DO"/>
                    </a:p>
                  </a:txBody>
                  <a:tcPr/>
                </a:tc>
                <a:extLst>
                  <a:ext uri="{0D108BD9-81ED-4DB2-BD59-A6C34878D82A}">
                    <a16:rowId xmlns:a16="http://schemas.microsoft.com/office/drawing/2014/main" val="1499801533"/>
                  </a:ext>
                </a:extLst>
              </a:tr>
              <a:tr h="78201">
                <a:tc>
                  <a:txBody>
                    <a:bodyPr/>
                    <a:lstStyle/>
                    <a:p>
                      <a:pPr algn="ctr">
                        <a:lnSpc>
                          <a:spcPct val="100000"/>
                        </a:lnSpc>
                        <a:spcAft>
                          <a:spcPts val="0"/>
                        </a:spcAft>
                      </a:pPr>
                      <a:r>
                        <a:rPr lang="es-DO" sz="800" dirty="0">
                          <a:solidFill>
                            <a:sysClr val="windowText" lastClr="000000"/>
                          </a:solidFill>
                          <a:effectLst/>
                        </a:rPr>
                        <a:t>Municipio</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GB" sz="800" dirty="0" err="1">
                          <a:solidFill>
                            <a:sysClr val="windowText" lastClr="000000"/>
                          </a:solidFill>
                          <a:effectLst/>
                        </a:rPr>
                        <a:t>Cantidad</a:t>
                      </a:r>
                      <a:r>
                        <a:rPr lang="en-GB" sz="800" dirty="0">
                          <a:solidFill>
                            <a:sysClr val="windowText" lastClr="000000"/>
                          </a:solidFill>
                          <a:effectLst/>
                        </a:rPr>
                        <a:t> de </a:t>
                      </a:r>
                      <a:r>
                        <a:rPr lang="en-GB" sz="800" dirty="0" err="1">
                          <a:solidFill>
                            <a:sysClr val="windowText" lastClr="000000"/>
                          </a:solidFill>
                          <a:effectLst/>
                        </a:rPr>
                        <a:t>bibliotecas</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lnSpc>
                          <a:spcPct val="100000"/>
                        </a:lnSpc>
                        <a:spcAft>
                          <a:spcPts val="0"/>
                        </a:spcAft>
                      </a:pPr>
                      <a:r>
                        <a:rPr lang="es-ES" sz="800" dirty="0">
                          <a:solidFill>
                            <a:sysClr val="windowText" lastClr="000000"/>
                          </a:solidFill>
                          <a:effectLst/>
                        </a:rPr>
                        <a:t>Cantidad bibliotecas públicas activas</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lnT w="12700" cap="flat" cmpd="sng" algn="ctr">
                      <a:solidFill>
                        <a:schemeClr val="tx1"/>
                      </a:solidFill>
                      <a:prstDash val="solid"/>
                      <a:round/>
                      <a:headEnd type="none" w="med" len="med"/>
                      <a:tailEnd type="none" w="med" len="med"/>
                    </a:lnT>
                  </a:tcPr>
                </a:tc>
                <a:tc>
                  <a:txBody>
                    <a:bodyPr/>
                    <a:lstStyle/>
                    <a:p>
                      <a:pPr algn="ctr">
                        <a:lnSpc>
                          <a:spcPct val="100000"/>
                        </a:lnSpc>
                        <a:spcAft>
                          <a:spcPts val="0"/>
                        </a:spcAft>
                      </a:pPr>
                      <a:r>
                        <a:rPr lang="es-ES" sz="800">
                          <a:solidFill>
                            <a:sysClr val="windowText" lastClr="000000"/>
                          </a:solidFill>
                          <a:effectLst/>
                        </a:rPr>
                        <a:t>Población</a:t>
                      </a:r>
                      <a:endParaRPr lang="es-DO" sz="800">
                        <a:solidFill>
                          <a:sysClr val="windowText" lastClr="000000"/>
                        </a:solidFill>
                        <a:effectLst/>
                      </a:endParaRPr>
                    </a:p>
                    <a:p>
                      <a:pPr algn="ctr">
                        <a:lnSpc>
                          <a:spcPct val="100000"/>
                        </a:lnSpc>
                        <a:spcAft>
                          <a:spcPts val="0"/>
                        </a:spcAft>
                      </a:pPr>
                      <a:r>
                        <a:rPr lang="en-GB" sz="800">
                          <a:solidFill>
                            <a:sysClr val="windowText" lastClr="000000"/>
                          </a:solidFill>
                          <a:effectLst/>
                        </a:rPr>
                        <a:t>(ONE, 2022)</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lnT w="12700" cap="flat" cmpd="sng" algn="ctr">
                      <a:solidFill>
                        <a:schemeClr val="tx1"/>
                      </a:solidFill>
                      <a:prstDash val="solid"/>
                      <a:round/>
                      <a:headEnd type="none" w="med" len="med"/>
                      <a:tailEnd type="none" w="med" len="med"/>
                    </a:lnT>
                  </a:tcPr>
                </a:tc>
                <a:tc>
                  <a:txBody>
                    <a:bodyPr/>
                    <a:lstStyle/>
                    <a:p>
                      <a:pPr algn="ctr">
                        <a:lnSpc>
                          <a:spcPct val="100000"/>
                        </a:lnSpc>
                        <a:spcAft>
                          <a:spcPts val="0"/>
                        </a:spcAft>
                      </a:pPr>
                      <a:r>
                        <a:rPr lang="es-ES" sz="800" dirty="0">
                          <a:solidFill>
                            <a:sysClr val="windowText" lastClr="000000"/>
                          </a:solidFill>
                          <a:effectLst/>
                        </a:rPr>
                        <a:t>Satisface lo requerido</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176498"/>
                  </a:ext>
                </a:extLst>
              </a:tr>
              <a:tr h="123094">
                <a:tc>
                  <a:txBody>
                    <a:bodyPr/>
                    <a:lstStyle/>
                    <a:p>
                      <a:pPr algn="l">
                        <a:lnSpc>
                          <a:spcPct val="100000"/>
                        </a:lnSpc>
                        <a:spcAft>
                          <a:spcPts val="0"/>
                        </a:spcAft>
                      </a:pPr>
                      <a:r>
                        <a:rPr lang="es-DO" sz="800" dirty="0">
                          <a:solidFill>
                            <a:sysClr val="windowText" lastClr="000000"/>
                          </a:solidFill>
                          <a:effectLst/>
                        </a:rPr>
                        <a:t>SANTO DOMINGO DE GUZMAN (DISTRITO NACIONAL)</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GB" sz="800" dirty="0">
                          <a:solidFill>
                            <a:sysClr val="windowText" lastClr="000000"/>
                          </a:solidFill>
                          <a:effectLst/>
                        </a:rPr>
                        <a:t>77</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n-GB" sz="800">
                          <a:solidFill>
                            <a:sysClr val="windowText" lastClr="000000"/>
                          </a:solidFill>
                          <a:effectLst/>
                        </a:rPr>
                        <a:t>30</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tc>
                <a:tc>
                  <a:txBody>
                    <a:bodyPr/>
                    <a:lstStyle/>
                    <a:p>
                      <a:pPr algn="ctr">
                        <a:lnSpc>
                          <a:spcPct val="100000"/>
                        </a:lnSpc>
                        <a:spcAft>
                          <a:spcPts val="0"/>
                        </a:spcAft>
                      </a:pPr>
                      <a:r>
                        <a:rPr lang="en-GB" sz="800">
                          <a:solidFill>
                            <a:sysClr val="windowText" lastClr="000000"/>
                          </a:solidFill>
                          <a:effectLst/>
                        </a:rPr>
                        <a:t>1,029,110</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tc>
                <a:tc>
                  <a:txBody>
                    <a:bodyPr/>
                    <a:lstStyle/>
                    <a:p>
                      <a:pPr marL="342900" lvl="0" indent="-342900" algn="ctr">
                        <a:lnSpc>
                          <a:spcPct val="100000"/>
                        </a:lnSpc>
                        <a:spcAft>
                          <a:spcPts val="0"/>
                        </a:spcAft>
                        <a:buClr>
                          <a:srgbClr val="538135"/>
                        </a:buClr>
                        <a:buFont typeface="Wingdings" panose="05000000000000000000" pitchFamily="2" charset="2"/>
                        <a:buChar char=""/>
                      </a:pPr>
                      <a:r>
                        <a:rPr lang="en-US" sz="800" dirty="0">
                          <a:solidFill>
                            <a:sysClr val="windowText" lastClr="000000"/>
                          </a:solidFill>
                          <a:effectLst/>
                        </a:rPr>
                        <a:t> </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tc>
                <a:extLst>
                  <a:ext uri="{0D108BD9-81ED-4DB2-BD59-A6C34878D82A}">
                    <a16:rowId xmlns:a16="http://schemas.microsoft.com/office/drawing/2014/main" val="2704604515"/>
                  </a:ext>
                </a:extLst>
              </a:tr>
              <a:tr h="123094">
                <a:tc>
                  <a:txBody>
                    <a:bodyPr/>
                    <a:lstStyle/>
                    <a:p>
                      <a:pPr algn="l">
                        <a:lnSpc>
                          <a:spcPct val="100000"/>
                        </a:lnSpc>
                        <a:spcAft>
                          <a:spcPts val="0"/>
                        </a:spcAft>
                      </a:pPr>
                      <a:r>
                        <a:rPr lang="es-DO" sz="800" dirty="0">
                          <a:solidFill>
                            <a:sysClr val="windowText" lastClr="000000"/>
                          </a:solidFill>
                          <a:effectLst/>
                        </a:rPr>
                        <a:t>SANTO DOMINGO ESTE</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s-DO" sz="800" dirty="0">
                          <a:solidFill>
                            <a:sysClr val="windowText" lastClr="000000"/>
                          </a:solidFill>
                          <a:effectLst/>
                        </a:rPr>
                        <a:t>6</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n-GB" sz="800">
                          <a:solidFill>
                            <a:sysClr val="windowText" lastClr="000000"/>
                          </a:solidFill>
                          <a:effectLst/>
                        </a:rPr>
                        <a:t>3</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tc>
                <a:tc>
                  <a:txBody>
                    <a:bodyPr/>
                    <a:lstStyle/>
                    <a:p>
                      <a:pPr algn="ctr">
                        <a:lnSpc>
                          <a:spcPct val="100000"/>
                        </a:lnSpc>
                        <a:spcAft>
                          <a:spcPts val="0"/>
                        </a:spcAft>
                      </a:pPr>
                      <a:r>
                        <a:rPr lang="en-GB" sz="800">
                          <a:solidFill>
                            <a:sysClr val="windowText" lastClr="000000"/>
                          </a:solidFill>
                          <a:effectLst/>
                        </a:rPr>
                        <a:t>1,029,117</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tc>
                <a:tc>
                  <a:txBody>
                    <a:bodyPr/>
                    <a:lstStyle/>
                    <a:p>
                      <a:pPr algn="l">
                        <a:lnSpc>
                          <a:spcPct val="100000"/>
                        </a:lnSpc>
                        <a:spcAft>
                          <a:spcPts val="0"/>
                        </a:spcAft>
                      </a:pPr>
                      <a:r>
                        <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rPr>
                        <a:t>      </a:t>
                      </a:r>
                      <a:r>
                        <a:rPr lang="es-DO" sz="800" b="1"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rPr>
                        <a:t>X</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tc>
                <a:extLst>
                  <a:ext uri="{0D108BD9-81ED-4DB2-BD59-A6C34878D82A}">
                    <a16:rowId xmlns:a16="http://schemas.microsoft.com/office/drawing/2014/main" val="1204772734"/>
                  </a:ext>
                </a:extLst>
              </a:tr>
              <a:tr h="123094">
                <a:tc>
                  <a:txBody>
                    <a:bodyPr/>
                    <a:lstStyle/>
                    <a:p>
                      <a:pPr algn="l">
                        <a:lnSpc>
                          <a:spcPct val="100000"/>
                        </a:lnSpc>
                        <a:spcAft>
                          <a:spcPts val="0"/>
                        </a:spcAft>
                      </a:pPr>
                      <a:r>
                        <a:rPr lang="es-DO" sz="800" dirty="0">
                          <a:solidFill>
                            <a:sysClr val="windowText" lastClr="000000"/>
                          </a:solidFill>
                          <a:effectLst/>
                        </a:rPr>
                        <a:t>SANTO DOMINGO OESTE</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s-DO" sz="800" dirty="0">
                          <a:solidFill>
                            <a:sysClr val="windowText" lastClr="000000"/>
                          </a:solidFill>
                          <a:effectLst/>
                        </a:rPr>
                        <a:t>3</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n-GB" sz="800">
                          <a:solidFill>
                            <a:sysClr val="windowText" lastClr="000000"/>
                          </a:solidFill>
                          <a:effectLst/>
                        </a:rPr>
                        <a:t>0</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tc>
                <a:tc>
                  <a:txBody>
                    <a:bodyPr/>
                    <a:lstStyle/>
                    <a:p>
                      <a:pPr algn="ctr">
                        <a:lnSpc>
                          <a:spcPct val="100000"/>
                        </a:lnSpc>
                        <a:spcAft>
                          <a:spcPts val="0"/>
                        </a:spcAft>
                      </a:pPr>
                      <a:r>
                        <a:rPr lang="en-GB" sz="800">
                          <a:solidFill>
                            <a:sysClr val="windowText" lastClr="000000"/>
                          </a:solidFill>
                          <a:effectLst/>
                        </a:rPr>
                        <a:t>410,578</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tc>
                <a:tc>
                  <a:txBody>
                    <a:bodyPr/>
                    <a:lstStyle/>
                    <a:p>
                      <a:pPr algn="l">
                        <a:lnSpc>
                          <a:spcPct val="100000"/>
                        </a:lnSpc>
                        <a:spcAft>
                          <a:spcPts val="0"/>
                        </a:spcAft>
                      </a:pPr>
                      <a:r>
                        <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rPr>
                        <a:t>      </a:t>
                      </a:r>
                      <a:r>
                        <a:rPr lang="es-DO" sz="800" b="1"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rPr>
                        <a:t>X</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tc>
                <a:extLst>
                  <a:ext uri="{0D108BD9-81ED-4DB2-BD59-A6C34878D82A}">
                    <a16:rowId xmlns:a16="http://schemas.microsoft.com/office/drawing/2014/main" val="2915015198"/>
                  </a:ext>
                </a:extLst>
              </a:tr>
              <a:tr h="123094">
                <a:tc>
                  <a:txBody>
                    <a:bodyPr/>
                    <a:lstStyle/>
                    <a:p>
                      <a:pPr algn="l">
                        <a:lnSpc>
                          <a:spcPct val="100000"/>
                        </a:lnSpc>
                        <a:spcAft>
                          <a:spcPts val="0"/>
                        </a:spcAft>
                      </a:pPr>
                      <a:r>
                        <a:rPr lang="es-DO" sz="800" dirty="0">
                          <a:solidFill>
                            <a:sysClr val="windowText" lastClr="000000"/>
                          </a:solidFill>
                          <a:effectLst/>
                        </a:rPr>
                        <a:t>SANTO DOMINGO NORTE </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s-DO" sz="800" dirty="0">
                          <a:solidFill>
                            <a:sysClr val="windowText" lastClr="000000"/>
                          </a:solidFill>
                          <a:effectLst/>
                        </a:rPr>
                        <a:t>4</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n-GB" sz="800">
                          <a:solidFill>
                            <a:sysClr val="windowText" lastClr="000000"/>
                          </a:solidFill>
                          <a:effectLst/>
                        </a:rPr>
                        <a:t>1</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tc>
                <a:tc>
                  <a:txBody>
                    <a:bodyPr/>
                    <a:lstStyle/>
                    <a:p>
                      <a:pPr algn="ctr">
                        <a:lnSpc>
                          <a:spcPct val="100000"/>
                        </a:lnSpc>
                        <a:spcAft>
                          <a:spcPts val="0"/>
                        </a:spcAft>
                      </a:pPr>
                      <a:r>
                        <a:rPr lang="en-GB" sz="800">
                          <a:solidFill>
                            <a:sysClr val="windowText" lastClr="000000"/>
                          </a:solidFill>
                          <a:effectLst/>
                        </a:rPr>
                        <a:t>674,274</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tc>
                <a:tc>
                  <a:txBody>
                    <a:bodyPr/>
                    <a:lstStyle/>
                    <a:p>
                      <a:pPr algn="l">
                        <a:lnSpc>
                          <a:spcPct val="100000"/>
                        </a:lnSpc>
                        <a:spcAft>
                          <a:spcPts val="0"/>
                        </a:spcAft>
                      </a:pPr>
                      <a:r>
                        <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rPr>
                        <a:t>      </a:t>
                      </a:r>
                      <a:r>
                        <a:rPr lang="es-DO" sz="800" b="1"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rPr>
                        <a:t>X</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tc>
                <a:extLst>
                  <a:ext uri="{0D108BD9-81ED-4DB2-BD59-A6C34878D82A}">
                    <a16:rowId xmlns:a16="http://schemas.microsoft.com/office/drawing/2014/main" val="3728552058"/>
                  </a:ext>
                </a:extLst>
              </a:tr>
              <a:tr h="123094">
                <a:tc>
                  <a:txBody>
                    <a:bodyPr/>
                    <a:lstStyle/>
                    <a:p>
                      <a:pPr algn="l">
                        <a:lnSpc>
                          <a:spcPct val="100000"/>
                        </a:lnSpc>
                        <a:spcAft>
                          <a:spcPts val="0"/>
                        </a:spcAft>
                      </a:pPr>
                      <a:r>
                        <a:rPr lang="es-DO" sz="800" dirty="0">
                          <a:solidFill>
                            <a:sysClr val="windowText" lastClr="000000"/>
                          </a:solidFill>
                          <a:effectLst/>
                        </a:rPr>
                        <a:t>BOCA CHICA</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s-DO" sz="800" dirty="0">
                          <a:solidFill>
                            <a:sysClr val="windowText" lastClr="000000"/>
                          </a:solidFill>
                          <a:effectLst/>
                        </a:rPr>
                        <a:t>1</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n-GB" sz="800">
                          <a:solidFill>
                            <a:sysClr val="windowText" lastClr="000000"/>
                          </a:solidFill>
                          <a:effectLst/>
                        </a:rPr>
                        <a:t>0</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tc>
                <a:tc>
                  <a:txBody>
                    <a:bodyPr/>
                    <a:lstStyle/>
                    <a:p>
                      <a:pPr algn="ctr">
                        <a:lnSpc>
                          <a:spcPct val="100000"/>
                        </a:lnSpc>
                        <a:spcAft>
                          <a:spcPts val="0"/>
                        </a:spcAft>
                      </a:pPr>
                      <a:r>
                        <a:rPr lang="en-GB" sz="800">
                          <a:solidFill>
                            <a:sysClr val="windowText" lastClr="000000"/>
                          </a:solidFill>
                          <a:effectLst/>
                        </a:rPr>
                        <a:t>167,040</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tc>
                <a:tc>
                  <a:txBody>
                    <a:bodyPr/>
                    <a:lstStyle/>
                    <a:p>
                      <a:pPr algn="l">
                        <a:lnSpc>
                          <a:spcPct val="100000"/>
                        </a:lnSpc>
                        <a:spcAft>
                          <a:spcPts val="0"/>
                        </a:spcAft>
                      </a:pPr>
                      <a:r>
                        <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rPr>
                        <a:t>      </a:t>
                      </a:r>
                      <a:r>
                        <a:rPr lang="es-DO" sz="800" b="1"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rPr>
                        <a:t>X</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tc>
                <a:extLst>
                  <a:ext uri="{0D108BD9-81ED-4DB2-BD59-A6C34878D82A}">
                    <a16:rowId xmlns:a16="http://schemas.microsoft.com/office/drawing/2014/main" val="1876467066"/>
                  </a:ext>
                </a:extLst>
              </a:tr>
              <a:tr h="123094">
                <a:tc>
                  <a:txBody>
                    <a:bodyPr/>
                    <a:lstStyle/>
                    <a:p>
                      <a:pPr algn="l">
                        <a:lnSpc>
                          <a:spcPct val="100000"/>
                        </a:lnSpc>
                        <a:spcAft>
                          <a:spcPts val="0"/>
                        </a:spcAft>
                      </a:pPr>
                      <a:r>
                        <a:rPr lang="es-DO" sz="800" dirty="0">
                          <a:solidFill>
                            <a:sysClr val="windowText" lastClr="000000"/>
                          </a:solidFill>
                          <a:effectLst/>
                        </a:rPr>
                        <a:t>SAN ANTONIO DE GUERRA</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s-DO" sz="800" dirty="0">
                          <a:solidFill>
                            <a:sysClr val="windowText" lastClr="000000"/>
                          </a:solidFill>
                          <a:effectLst/>
                        </a:rPr>
                        <a:t>1</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lnL w="12700" cap="flat" cmpd="sng" algn="ctr">
                      <a:solidFill>
                        <a:schemeClr val="tx1"/>
                      </a:solidFill>
                      <a:prstDash val="solid"/>
                      <a:round/>
                      <a:headEnd type="none" w="med" len="med"/>
                      <a:tailEnd type="none" w="med" len="med"/>
                    </a:lnL>
                  </a:tcPr>
                </a:tc>
                <a:tc>
                  <a:txBody>
                    <a:bodyPr/>
                    <a:lstStyle/>
                    <a:p>
                      <a:pPr algn="ctr">
                        <a:lnSpc>
                          <a:spcPct val="100000"/>
                        </a:lnSpc>
                        <a:spcAft>
                          <a:spcPts val="0"/>
                        </a:spcAft>
                      </a:pPr>
                      <a:r>
                        <a:rPr lang="en-GB" sz="800">
                          <a:solidFill>
                            <a:sysClr val="windowText" lastClr="000000"/>
                          </a:solidFill>
                          <a:effectLst/>
                        </a:rPr>
                        <a:t>1</a:t>
                      </a:r>
                      <a:endParaRPr lang="es-DO" sz="8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tc>
                <a:tc>
                  <a:txBody>
                    <a:bodyPr/>
                    <a:lstStyle/>
                    <a:p>
                      <a:pPr algn="ctr">
                        <a:lnSpc>
                          <a:spcPct val="100000"/>
                        </a:lnSpc>
                        <a:spcAft>
                          <a:spcPts val="0"/>
                        </a:spcAft>
                      </a:pPr>
                      <a:r>
                        <a:rPr lang="en-GB" sz="800" dirty="0">
                          <a:solidFill>
                            <a:sysClr val="windowText" lastClr="000000"/>
                          </a:solidFill>
                          <a:effectLst/>
                        </a:rPr>
                        <a:t>59,299</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tc>
                <a:tc>
                  <a:txBody>
                    <a:bodyPr/>
                    <a:lstStyle/>
                    <a:p>
                      <a:pPr marL="342900" lvl="0" indent="-342900" algn="ctr">
                        <a:lnSpc>
                          <a:spcPct val="100000"/>
                        </a:lnSpc>
                        <a:spcAft>
                          <a:spcPts val="0"/>
                        </a:spcAft>
                        <a:buClr>
                          <a:srgbClr val="538135"/>
                        </a:buClr>
                        <a:buSzPts val="1100"/>
                        <a:buFont typeface="Wingdings" panose="05000000000000000000" pitchFamily="2" charset="2"/>
                        <a:buChar char=""/>
                      </a:pPr>
                      <a:r>
                        <a:rPr lang="es-DO" sz="800" dirty="0">
                          <a:solidFill>
                            <a:sysClr val="windowText" lastClr="000000"/>
                          </a:solidFill>
                          <a:effectLst/>
                        </a:rPr>
                        <a:t> </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tc>
                <a:extLst>
                  <a:ext uri="{0D108BD9-81ED-4DB2-BD59-A6C34878D82A}">
                    <a16:rowId xmlns:a16="http://schemas.microsoft.com/office/drawing/2014/main" val="4287986914"/>
                  </a:ext>
                </a:extLst>
              </a:tr>
              <a:tr h="123094">
                <a:tc gridSpan="5">
                  <a:txBody>
                    <a:bodyPr/>
                    <a:lstStyle/>
                    <a:p>
                      <a:pPr marL="266700" indent="-266700" algn="just">
                        <a:lnSpc>
                          <a:spcPct val="100000"/>
                        </a:lnSpc>
                        <a:spcAft>
                          <a:spcPts val="0"/>
                        </a:spcAft>
                      </a:pPr>
                      <a:r>
                        <a:rPr lang="es-DO" sz="800" dirty="0">
                          <a:solidFill>
                            <a:sysClr val="windowText" lastClr="000000"/>
                          </a:solidFill>
                          <a:effectLst/>
                        </a:rPr>
                        <a:t>Nota: Algunas bibliotecas no cuentan con confirmación de sobre su estatus activo o inactivo, sobre todo en el caso de las regiones Norte y Suroeste.</a:t>
                      </a:r>
                      <a:endParaRPr lang="es-DO" sz="8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9202" marR="9202" marT="0" marB="0">
                    <a:lnT w="12700" cap="flat" cmpd="sng" algn="ctr">
                      <a:solidFill>
                        <a:schemeClr val="tx1"/>
                      </a:solidFill>
                      <a:prstDash val="solid"/>
                      <a:round/>
                      <a:headEnd type="none" w="med" len="med"/>
                      <a:tailEnd type="none" w="med" len="med"/>
                    </a:lnT>
                    <a:solidFill>
                      <a:schemeClr val="accent5">
                        <a:lumMod val="60000"/>
                        <a:lumOff val="40000"/>
                      </a:schemeClr>
                    </a:solidFill>
                  </a:tcPr>
                </a:tc>
                <a:tc hMerge="1">
                  <a:txBody>
                    <a:bodyPr/>
                    <a:lstStyle/>
                    <a:p>
                      <a:endParaRPr lang="es-DO"/>
                    </a:p>
                  </a:txBody>
                  <a:tcPr/>
                </a:tc>
                <a:tc hMerge="1">
                  <a:txBody>
                    <a:bodyPr/>
                    <a:lstStyle/>
                    <a:p>
                      <a:endParaRPr lang="es-DO"/>
                    </a:p>
                  </a:txBody>
                  <a:tcPr/>
                </a:tc>
                <a:tc hMerge="1">
                  <a:txBody>
                    <a:bodyPr/>
                    <a:lstStyle/>
                    <a:p>
                      <a:endParaRPr lang="es-DO"/>
                    </a:p>
                  </a:txBody>
                  <a:tcPr/>
                </a:tc>
                <a:tc hMerge="1">
                  <a:txBody>
                    <a:bodyPr/>
                    <a:lstStyle/>
                    <a:p>
                      <a:endParaRPr lang="es-DO"/>
                    </a:p>
                  </a:txBody>
                  <a:tcPr/>
                </a:tc>
                <a:extLst>
                  <a:ext uri="{0D108BD9-81ED-4DB2-BD59-A6C34878D82A}">
                    <a16:rowId xmlns:a16="http://schemas.microsoft.com/office/drawing/2014/main" val="3342878895"/>
                  </a:ext>
                </a:extLst>
              </a:tr>
            </a:tbl>
          </a:graphicData>
        </a:graphic>
      </p:graphicFrame>
    </p:spTree>
    <p:extLst>
      <p:ext uri="{BB962C8B-B14F-4D97-AF65-F5344CB8AC3E}">
        <p14:creationId xmlns:p14="http://schemas.microsoft.com/office/powerpoint/2010/main" val="559771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6D35627-40DA-4E66-AE53-C88B8E67608C}"/>
              </a:ext>
            </a:extLst>
          </p:cNvPr>
          <p:cNvSpPr txBox="1"/>
          <p:nvPr/>
        </p:nvSpPr>
        <p:spPr>
          <a:xfrm>
            <a:off x="522515" y="276869"/>
            <a:ext cx="11814629" cy="400110"/>
          </a:xfrm>
          <a:prstGeom prst="rect">
            <a:avLst/>
          </a:prstGeom>
          <a:noFill/>
        </p:spPr>
        <p:txBody>
          <a:bodyPr wrap="square">
            <a:spAutoFit/>
          </a:bodyPr>
          <a:lstStyle/>
          <a:p>
            <a:pPr lvl="0" algn="just"/>
            <a:r>
              <a:rPr lang="es-ES" sz="2000" b="1" dirty="0">
                <a:solidFill>
                  <a:schemeClr val="bg1"/>
                </a:solidFill>
                <a:effectLst/>
                <a:highlight>
                  <a:srgbClr val="040472"/>
                </a:highlight>
                <a:latin typeface="Arial" panose="020B0604020202020204" pitchFamily="34" charset="0"/>
                <a:ea typeface="Calibri" panose="020F0502020204030204" pitchFamily="34" charset="0"/>
              </a:rPr>
              <a:t>Distribución geográfica de las bibliotecas existentes</a:t>
            </a:r>
            <a:endParaRPr lang="es-DO" sz="2000" dirty="0">
              <a:solidFill>
                <a:schemeClr val="bg1"/>
              </a:solidFill>
              <a:effectLst/>
              <a:highlight>
                <a:srgbClr val="040472"/>
              </a:highligh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2" name="Gráfico 1">
            <a:extLst>
              <a:ext uri="{FF2B5EF4-FFF2-40B4-BE49-F238E27FC236}">
                <a16:creationId xmlns:a16="http://schemas.microsoft.com/office/drawing/2014/main" id="{2C02B51B-8244-4C2C-9D63-FB506C976375}"/>
              </a:ext>
            </a:extLst>
          </p:cNvPr>
          <p:cNvGraphicFramePr/>
          <p:nvPr>
            <p:extLst>
              <p:ext uri="{D42A27DB-BD31-4B8C-83A1-F6EECF244321}">
                <p14:modId xmlns:p14="http://schemas.microsoft.com/office/powerpoint/2010/main" val="1032574376"/>
              </p:ext>
            </p:extLst>
          </p:nvPr>
        </p:nvGraphicFramePr>
        <p:xfrm>
          <a:off x="522515" y="867636"/>
          <a:ext cx="11074400" cy="4135755"/>
        </p:xfrm>
        <a:graphic>
          <a:graphicData uri="http://schemas.openxmlformats.org/drawingml/2006/chart">
            <c:chart xmlns:c="http://schemas.openxmlformats.org/drawingml/2006/chart" xmlns:r="http://schemas.openxmlformats.org/officeDocument/2006/relationships" r:id="rId2"/>
          </a:graphicData>
        </a:graphic>
      </p:graphicFrame>
      <p:sp>
        <p:nvSpPr>
          <p:cNvPr id="5" name="CuadroTexto 4">
            <a:extLst>
              <a:ext uri="{FF2B5EF4-FFF2-40B4-BE49-F238E27FC236}">
                <a16:creationId xmlns:a16="http://schemas.microsoft.com/office/drawing/2014/main" id="{7A763471-90D0-BEBA-378C-25F37D7DE46F}"/>
              </a:ext>
            </a:extLst>
          </p:cNvPr>
          <p:cNvSpPr txBox="1"/>
          <p:nvPr/>
        </p:nvSpPr>
        <p:spPr>
          <a:xfrm>
            <a:off x="645885" y="5003391"/>
            <a:ext cx="10900230" cy="1027461"/>
          </a:xfrm>
          <a:prstGeom prst="rect">
            <a:avLst/>
          </a:prstGeom>
          <a:noFill/>
        </p:spPr>
        <p:txBody>
          <a:bodyPr wrap="square">
            <a:spAutoFit/>
          </a:bodyPr>
          <a:lstStyle/>
          <a:p>
            <a:pPr algn="just">
              <a:lnSpc>
                <a:spcPct val="115000"/>
              </a:lnSpc>
              <a:spcAft>
                <a:spcPts val="800"/>
              </a:spcAft>
            </a:pPr>
            <a:r>
              <a:rPr lang="es-ES" dirty="0">
                <a:latin typeface="Arial" panose="020B0604020202020204" pitchFamily="34" charset="0"/>
                <a:ea typeface="Calibri" panose="020F0502020204030204" pitchFamily="34" charset="0"/>
                <a:cs typeface="Times New Roman" panose="02020603050405020304" pitchFamily="18" charset="0"/>
              </a:rPr>
              <a:t>E</a:t>
            </a:r>
            <a:r>
              <a:rPr lang="es-ES" sz="1800" dirty="0">
                <a:effectLst/>
                <a:latin typeface="Arial" panose="020B0604020202020204" pitchFamily="34" charset="0"/>
                <a:ea typeface="Calibri" panose="020F0502020204030204" pitchFamily="34" charset="0"/>
                <a:cs typeface="Times New Roman" panose="02020603050405020304" pitchFamily="18" charset="0"/>
              </a:rPr>
              <a:t>n general, las bibliotecas se encuentran mayoritariamente concentradas en los territorios de mayor desarrollo socioeconómico y relevancia política, lo que deja desasistidos a los municipios y demás demarcaciones menores.</a:t>
            </a:r>
            <a:endParaRPr lang="es-DO"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8845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99B5975-3A42-4F54-9E23-5798EBEFBBF7}"/>
              </a:ext>
            </a:extLst>
          </p:cNvPr>
          <p:cNvSpPr txBox="1"/>
          <p:nvPr/>
        </p:nvSpPr>
        <p:spPr>
          <a:xfrm>
            <a:off x="319314" y="390757"/>
            <a:ext cx="11553371" cy="1200329"/>
          </a:xfrm>
          <a:prstGeom prst="rect">
            <a:avLst/>
          </a:prstGeom>
          <a:noFill/>
        </p:spPr>
        <p:txBody>
          <a:bodyPr wrap="square">
            <a:spAutoFit/>
          </a:bodyPr>
          <a:lstStyle/>
          <a:p>
            <a:pPr lvl="0" algn="just"/>
            <a:r>
              <a:rPr lang="es-ES" sz="1800" dirty="0">
                <a:effectLst/>
                <a:latin typeface="Arial" panose="020B0604020202020204" pitchFamily="34" charset="0"/>
                <a:ea typeface="Calibri" panose="020F0502020204030204" pitchFamily="34" charset="0"/>
              </a:rPr>
              <a:t>En el caso de la provincia Santo Domingo y Santo Domingo de Guzmán (Distrito Nacional) la distancia en la disponibilidad de bibliotecas entre el Distrito Nacional y los restantes municipios es significativa, evidenciando graves niveles de desatención a la vida educativa / cultural de estos municipios, algunos de los cuales disponen de apenas una (1) biblioteca.</a:t>
            </a:r>
            <a:endParaRPr lang="es-DO" sz="2000" dirty="0">
              <a:effectLst/>
              <a:latin typeface="Times New Roman" panose="02020603050405020304" pitchFamily="18" charset="0"/>
              <a:ea typeface="Times New Roman" panose="02020603050405020304" pitchFamily="18" charset="0"/>
            </a:endParaRPr>
          </a:p>
        </p:txBody>
      </p:sp>
      <p:graphicFrame>
        <p:nvGraphicFramePr>
          <p:cNvPr id="2" name="Gráfico 1">
            <a:extLst>
              <a:ext uri="{FF2B5EF4-FFF2-40B4-BE49-F238E27FC236}">
                <a16:creationId xmlns:a16="http://schemas.microsoft.com/office/drawing/2014/main" id="{CA42EED9-5099-44F0-9FF7-13D3F1C7426D}"/>
              </a:ext>
            </a:extLst>
          </p:cNvPr>
          <p:cNvGraphicFramePr/>
          <p:nvPr>
            <p:extLst>
              <p:ext uri="{D42A27DB-BD31-4B8C-83A1-F6EECF244321}">
                <p14:modId xmlns:p14="http://schemas.microsoft.com/office/powerpoint/2010/main" val="1866728310"/>
              </p:ext>
            </p:extLst>
          </p:nvPr>
        </p:nvGraphicFramePr>
        <p:xfrm>
          <a:off x="2336800" y="1930401"/>
          <a:ext cx="7881257" cy="431074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725695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2745</TotalTime>
  <Words>2791</Words>
  <Application>Microsoft Office PowerPoint</Application>
  <PresentationFormat>Panorámica</PresentationFormat>
  <Paragraphs>514</Paragraphs>
  <Slides>19</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19</vt:i4>
      </vt:variant>
    </vt:vector>
  </HeadingPairs>
  <TitlesOfParts>
    <vt:vector size="27" baseType="lpstr">
      <vt:lpstr>Aptos</vt:lpstr>
      <vt:lpstr>Arial</vt:lpstr>
      <vt:lpstr>Calibri</vt:lpstr>
      <vt:lpstr>Calibri Light</vt:lpstr>
      <vt:lpstr>Symbol</vt:lpstr>
      <vt:lpstr>Times New Roman</vt:lpstr>
      <vt:lpstr>Wingdings</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dc:creator>
  <cp:lastModifiedBy>Angela Hernández</cp:lastModifiedBy>
  <cp:revision>44</cp:revision>
  <dcterms:created xsi:type="dcterms:W3CDTF">2022-01-29T14:09:55Z</dcterms:created>
  <dcterms:modified xsi:type="dcterms:W3CDTF">2025-01-09T17:10:52Z</dcterms:modified>
</cp:coreProperties>
</file>