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87" r:id="rId14"/>
    <p:sldId id="288" r:id="rId15"/>
    <p:sldId id="289" r:id="rId16"/>
    <p:sldId id="290" r:id="rId17"/>
    <p:sldId id="271" r:id="rId18"/>
    <p:sldId id="272" r:id="rId19"/>
    <p:sldId id="301" r:id="rId20"/>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472"/>
    <a:srgbClr val="0707C1"/>
    <a:srgbClr val="050589"/>
    <a:srgbClr val="06069C"/>
    <a:srgbClr val="009242"/>
    <a:srgbClr val="E8F0F8"/>
    <a:srgbClr val="F9FBFD"/>
    <a:srgbClr val="006BBC"/>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1" i="0" u="none" strike="noStrike" kern="1200" cap="none" baseline="0">
                <a:solidFill>
                  <a:sysClr val="windowText" lastClr="000000"/>
                </a:solidFill>
                <a:latin typeface="+mn-lt"/>
                <a:ea typeface="+mn-ea"/>
                <a:cs typeface="+mn-cs"/>
              </a:defRPr>
            </a:pPr>
            <a:r>
              <a:rPr lang="en-GB" sz="900" b="1" i="0" cap="none" baseline="0">
                <a:solidFill>
                  <a:sysClr val="windowText" lastClr="000000"/>
                </a:solidFill>
                <a:effectLst/>
              </a:rPr>
              <a:t>Cantidad porcentual de bibliotecas por región</a:t>
            </a:r>
          </a:p>
        </c:rich>
      </c:tx>
      <c:layout>
        <c:manualLayout>
          <c:xMode val="edge"/>
          <c:yMode val="edge"/>
          <c:x val="0.14246376811594202"/>
          <c:y val="4.3272192132052856E-2"/>
        </c:manualLayout>
      </c:layout>
      <c:overlay val="0"/>
      <c:spPr>
        <a:noFill/>
        <a:ln>
          <a:noFill/>
        </a:ln>
        <a:effectLst/>
      </c:spPr>
      <c:txPr>
        <a:bodyPr rot="0" spcFirstLastPara="1" vertOverflow="ellipsis" vert="horz" wrap="square" anchor="ctr" anchorCtr="1"/>
        <a:lstStyle/>
        <a:p>
          <a:pPr>
            <a:defRPr sz="900" b="1" i="0" u="none" strike="noStrike" kern="1200" cap="none" baseline="0">
              <a:solidFill>
                <a:sysClr val="windowText" lastClr="000000"/>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8055474547163088E-2"/>
          <c:y val="0.19484471955456431"/>
          <c:w val="0.95972222222222225"/>
          <c:h val="0.80512868183143771"/>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C402-40BE-BFF1-8B829E4D33C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C402-40BE-BFF1-8B829E4D33C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C402-40BE-BFF1-8B829E4D33C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C402-40BE-BFF1-8B829E4D33C1}"/>
              </c:ext>
            </c:extLst>
          </c:dPt>
          <c:dLbls>
            <c:dLbl>
              <c:idx val="0"/>
              <c:layout>
                <c:manualLayout>
                  <c:x val="-9.8250866789799426E-2"/>
                  <c:y val="0.18820930620666637"/>
                </c:manualLayout>
              </c:layout>
              <c:spPr>
                <a:noFill/>
                <a:ln>
                  <a:noFill/>
                </a:ln>
                <a:effectLst/>
              </c:spPr>
              <c:txPr>
                <a:bodyPr rot="0" spcFirstLastPara="1" vertOverflow="ellipsis" vert="horz" wrap="square" lIns="38100" tIns="19050" rIns="38100" bIns="19050" anchor="ctr" anchorCtr="1">
                  <a:spAutoFit/>
                </a:bodyPr>
                <a:lstStyle/>
                <a:p>
                  <a:pPr>
                    <a:defRPr sz="95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402-40BE-BFF1-8B829E4D33C1}"/>
                </c:ext>
              </c:extLst>
            </c:dLbl>
            <c:dLbl>
              <c:idx val="1"/>
              <c:layout>
                <c:manualLayout>
                  <c:x val="-0.2826130067074949"/>
                  <c:y val="-0.17279504801784171"/>
                </c:manualLayout>
              </c:layout>
              <c:spPr>
                <a:noFill/>
                <a:ln>
                  <a:noFill/>
                </a:ln>
                <a:effectLst/>
              </c:spPr>
              <c:txPr>
                <a:bodyPr rot="0" spcFirstLastPara="1" vertOverflow="ellipsis" vert="horz" wrap="square" lIns="38100" tIns="19050" rIns="38100" bIns="19050" anchor="ctr" anchorCtr="1">
                  <a:spAutoFit/>
                </a:bodyPr>
                <a:lstStyle/>
                <a:p>
                  <a:pPr>
                    <a:defRPr sz="950" b="1" i="0" u="none" strike="noStrike" kern="1200" spc="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402-40BE-BFF1-8B829E4D33C1}"/>
                </c:ext>
              </c:extLst>
            </c:dLbl>
            <c:dLbl>
              <c:idx val="2"/>
              <c:layout>
                <c:manualLayout>
                  <c:x val="0.26049382716049385"/>
                  <c:y val="-0.22527270796352769"/>
                </c:manualLayout>
              </c:layout>
              <c:spPr>
                <a:noFill/>
                <a:ln>
                  <a:noFill/>
                </a:ln>
                <a:effectLst/>
              </c:spPr>
              <c:txPr>
                <a:bodyPr rot="0" spcFirstLastPara="1" vertOverflow="ellipsis" vert="horz" wrap="square" lIns="38100" tIns="19050" rIns="38100" bIns="19050" anchor="ctr" anchorCtr="1">
                  <a:spAutoFit/>
                </a:bodyPr>
                <a:lstStyle/>
                <a:p>
                  <a:pPr>
                    <a:defRPr sz="950" b="1" i="0" u="none" strike="noStrike" kern="1200" spc="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402-40BE-BFF1-8B829E4D33C1}"/>
                </c:ext>
              </c:extLst>
            </c:dLbl>
            <c:dLbl>
              <c:idx val="3"/>
              <c:layout>
                <c:manualLayout>
                  <c:x val="0.11790123456790123"/>
                  <c:y val="0.1465689621167296"/>
                </c:manualLayout>
              </c:layout>
              <c:spPr>
                <a:noFill/>
                <a:ln>
                  <a:noFill/>
                </a:ln>
                <a:effectLst/>
              </c:spPr>
              <c:txPr>
                <a:bodyPr rot="0" spcFirstLastPara="1" vertOverflow="ellipsis" vert="horz" wrap="square" lIns="38100" tIns="19050" rIns="38100" bIns="19050" anchor="ctr" anchorCtr="1">
                  <a:spAutoFit/>
                </a:bodyPr>
                <a:lstStyle/>
                <a:p>
                  <a:pPr>
                    <a:defRPr sz="950" b="1" i="0" u="none" strike="noStrike" kern="1200" spc="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C402-40BE-BFF1-8B829E4D33C1}"/>
                </c:ext>
              </c:extLst>
            </c:dLbl>
            <c:spPr>
              <a:noFill/>
              <a:ln>
                <a:noFill/>
              </a:ln>
              <a:effectLst/>
            </c:spPr>
            <c:txPr>
              <a:bodyPr rot="0" spcFirstLastPara="1" vertOverflow="ellipsis" vert="horz" wrap="square" lIns="38100" tIns="19050" rIns="38100" bIns="19050" anchor="ctr" anchorCtr="1">
                <a:spAutoFit/>
              </a:bodyPr>
              <a:lstStyle/>
              <a:p>
                <a:pPr>
                  <a:defRPr sz="950" b="1" i="0" u="none" strike="noStrike" kern="1200" spc="0" baseline="0">
                    <a:solidFill>
                      <a:sysClr val="windowText" lastClr="000000"/>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Hoja1!$A$1:$A$4</c:f>
              <c:strCache>
                <c:ptCount val="4"/>
                <c:pt idx="0">
                  <c:v>Este</c:v>
                </c:pt>
                <c:pt idx="1">
                  <c:v>Norte</c:v>
                </c:pt>
                <c:pt idx="2">
                  <c:v>Suroeste </c:v>
                </c:pt>
                <c:pt idx="3">
                  <c:v>GSD</c:v>
                </c:pt>
              </c:strCache>
            </c:strRef>
          </c:cat>
          <c:val>
            <c:numRef>
              <c:f>Hoja1!$B$1:$B$4</c:f>
              <c:numCache>
                <c:formatCode>General</c:formatCode>
                <c:ptCount val="4"/>
                <c:pt idx="0">
                  <c:v>44</c:v>
                </c:pt>
                <c:pt idx="1">
                  <c:v>164</c:v>
                </c:pt>
                <c:pt idx="2">
                  <c:v>122</c:v>
                </c:pt>
                <c:pt idx="3">
                  <c:v>75</c:v>
                </c:pt>
              </c:numCache>
            </c:numRef>
          </c:val>
          <c:extLst>
            <c:ext xmlns:c16="http://schemas.microsoft.com/office/drawing/2014/chart" uri="{C3380CC4-5D6E-409C-BE32-E72D297353CC}">
              <c16:uniqueId val="{00000008-C402-40BE-BFF1-8B829E4D33C1}"/>
            </c:ext>
          </c:extLst>
        </c:ser>
        <c:dLbls>
          <c:dLblPos val="outEnd"/>
          <c:showLegendKey val="0"/>
          <c:showVal val="0"/>
          <c:showCatName val="1"/>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sz="1400" b="1">
                <a:solidFill>
                  <a:sysClr val="windowText" lastClr="000000"/>
                </a:solidFill>
              </a:rPr>
              <a:t>Bibliotecas por región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Hoja1!$A$1:$A$32</c:f>
              <c:strCache>
                <c:ptCount val="32"/>
                <c:pt idx="0">
                  <c:v>EL SEIBO</c:v>
                </c:pt>
                <c:pt idx="1">
                  <c:v>LA ALTAGRACIA</c:v>
                </c:pt>
                <c:pt idx="2">
                  <c:v>LA ROMANA</c:v>
                </c:pt>
                <c:pt idx="3">
                  <c:v>MONTE PLATA</c:v>
                </c:pt>
                <c:pt idx="4">
                  <c:v>SAN PEDRO DE MACORÍS</c:v>
                </c:pt>
                <c:pt idx="5">
                  <c:v>HATO MAYOR</c:v>
                </c:pt>
                <c:pt idx="6">
                  <c:v>DAJABÓN</c:v>
                </c:pt>
                <c:pt idx="7">
                  <c:v>DUARTE</c:v>
                </c:pt>
                <c:pt idx="8">
                  <c:v>ESPAILLAT</c:v>
                </c:pt>
                <c:pt idx="9">
                  <c:v>LA VEGA</c:v>
                </c:pt>
                <c:pt idx="10">
                  <c:v>MARÍA TRINIDAD SÁNCHEZ</c:v>
                </c:pt>
                <c:pt idx="11">
                  <c:v>MONTE CRISTI </c:v>
                </c:pt>
                <c:pt idx="12">
                  <c:v>PUERTO PLATA</c:v>
                </c:pt>
                <c:pt idx="13">
                  <c:v>HERMANAS MIRABAL</c:v>
                </c:pt>
                <c:pt idx="14">
                  <c:v>SAMANÁ</c:v>
                </c:pt>
                <c:pt idx="15">
                  <c:v>SÁNCHEZ RAMÍREZ</c:v>
                </c:pt>
                <c:pt idx="16">
                  <c:v>SANTIAGO</c:v>
                </c:pt>
                <c:pt idx="17">
                  <c:v>SANTIAGO RODRÍGUEZ</c:v>
                </c:pt>
                <c:pt idx="18">
                  <c:v>VALVERDE</c:v>
                </c:pt>
                <c:pt idx="19">
                  <c:v>MONSEŇOR NOUEL</c:v>
                </c:pt>
                <c:pt idx="20">
                  <c:v>AZUA</c:v>
                </c:pt>
                <c:pt idx="21">
                  <c:v>BAHORUCO</c:v>
                </c:pt>
                <c:pt idx="22">
                  <c:v>BARAHONA</c:v>
                </c:pt>
                <c:pt idx="23">
                  <c:v>ELIAS PIÑA</c:v>
                </c:pt>
                <c:pt idx="24">
                  <c:v>INDEPENDENCIA</c:v>
                </c:pt>
                <c:pt idx="25">
                  <c:v>PEDERNALES</c:v>
                </c:pt>
                <c:pt idx="26">
                  <c:v>PERAVIA</c:v>
                </c:pt>
                <c:pt idx="27">
                  <c:v>SAN CRISTÓBAL</c:v>
                </c:pt>
                <c:pt idx="28">
                  <c:v>SAN JUAN DE LA MAGUANA</c:v>
                </c:pt>
                <c:pt idx="29">
                  <c:v>SAN JOSÉ DE OCOA</c:v>
                </c:pt>
                <c:pt idx="30">
                  <c:v>SANTO DOMINGO DE GUZMAN (D.N.)  </c:v>
                </c:pt>
                <c:pt idx="31">
                  <c:v>GRAN SANTO DOMINGO</c:v>
                </c:pt>
              </c:strCache>
            </c:strRef>
          </c:cat>
          <c:val>
            <c:numRef>
              <c:f>Hoja1!$B$1:$B$32</c:f>
              <c:numCache>
                <c:formatCode>General</c:formatCode>
                <c:ptCount val="32"/>
                <c:pt idx="0">
                  <c:v>7</c:v>
                </c:pt>
                <c:pt idx="1">
                  <c:v>8</c:v>
                </c:pt>
                <c:pt idx="2">
                  <c:v>7</c:v>
                </c:pt>
                <c:pt idx="3">
                  <c:v>7</c:v>
                </c:pt>
                <c:pt idx="4">
                  <c:v>5</c:v>
                </c:pt>
                <c:pt idx="5">
                  <c:v>10</c:v>
                </c:pt>
                <c:pt idx="6">
                  <c:v>14</c:v>
                </c:pt>
                <c:pt idx="7">
                  <c:v>14</c:v>
                </c:pt>
                <c:pt idx="8">
                  <c:v>17</c:v>
                </c:pt>
                <c:pt idx="9">
                  <c:v>13</c:v>
                </c:pt>
                <c:pt idx="10">
                  <c:v>4</c:v>
                </c:pt>
                <c:pt idx="11">
                  <c:v>13</c:v>
                </c:pt>
                <c:pt idx="12">
                  <c:v>15</c:v>
                </c:pt>
                <c:pt idx="13">
                  <c:v>4</c:v>
                </c:pt>
                <c:pt idx="14">
                  <c:v>3</c:v>
                </c:pt>
                <c:pt idx="15">
                  <c:v>5</c:v>
                </c:pt>
                <c:pt idx="16">
                  <c:v>43</c:v>
                </c:pt>
                <c:pt idx="17">
                  <c:v>1</c:v>
                </c:pt>
                <c:pt idx="18">
                  <c:v>13</c:v>
                </c:pt>
                <c:pt idx="19">
                  <c:v>5</c:v>
                </c:pt>
                <c:pt idx="20">
                  <c:v>19</c:v>
                </c:pt>
                <c:pt idx="21">
                  <c:v>6</c:v>
                </c:pt>
                <c:pt idx="22">
                  <c:v>16</c:v>
                </c:pt>
                <c:pt idx="23">
                  <c:v>15</c:v>
                </c:pt>
                <c:pt idx="24">
                  <c:v>5</c:v>
                </c:pt>
                <c:pt idx="25">
                  <c:v>4</c:v>
                </c:pt>
                <c:pt idx="26">
                  <c:v>8</c:v>
                </c:pt>
                <c:pt idx="27">
                  <c:v>22</c:v>
                </c:pt>
                <c:pt idx="28">
                  <c:v>25</c:v>
                </c:pt>
                <c:pt idx="29">
                  <c:v>2</c:v>
                </c:pt>
                <c:pt idx="30">
                  <c:v>60</c:v>
                </c:pt>
                <c:pt idx="31">
                  <c:v>15</c:v>
                </c:pt>
              </c:numCache>
            </c:numRef>
          </c:val>
          <c:extLst>
            <c:ext xmlns:c16="http://schemas.microsoft.com/office/drawing/2014/chart" uri="{C3380CC4-5D6E-409C-BE32-E72D297353CC}">
              <c16:uniqueId val="{00000000-7536-4B40-B8D3-6AE916B6441A}"/>
            </c:ext>
          </c:extLst>
        </c:ser>
        <c:dLbls>
          <c:showLegendKey val="0"/>
          <c:showVal val="1"/>
          <c:showCatName val="0"/>
          <c:showSerName val="0"/>
          <c:showPercent val="0"/>
          <c:showBubbleSize val="0"/>
        </c:dLbls>
        <c:gapWidth val="150"/>
        <c:shape val="box"/>
        <c:axId val="452480367"/>
        <c:axId val="452480783"/>
        <c:axId val="0"/>
      </c:bar3DChart>
      <c:catAx>
        <c:axId val="45248036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452480783"/>
        <c:crosses val="autoZero"/>
        <c:auto val="1"/>
        <c:lblAlgn val="ctr"/>
        <c:lblOffset val="100"/>
        <c:noMultiLvlLbl val="0"/>
      </c:catAx>
      <c:valAx>
        <c:axId val="4524807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52480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s-ES" sz="1600" b="1" i="0" cap="all" baseline="0">
                <a:solidFill>
                  <a:sysClr val="windowText" lastClr="000000"/>
                </a:solidFill>
                <a:effectLst/>
              </a:rPr>
              <a:t>Distribución </a:t>
            </a:r>
          </a:p>
          <a:p>
            <a:pPr>
              <a:defRPr>
                <a:solidFill>
                  <a:sysClr val="windowText" lastClr="000000"/>
                </a:solidFill>
              </a:defRPr>
            </a:pPr>
            <a:r>
              <a:rPr lang="es-ES" sz="1600" b="1" i="0" cap="all" baseline="0">
                <a:solidFill>
                  <a:sysClr val="windowText" lastClr="000000"/>
                </a:solidFill>
                <a:effectLst/>
              </a:rPr>
              <a:t>de bibliotecas</a:t>
            </a:r>
          </a:p>
          <a:p>
            <a:pPr>
              <a:defRPr>
                <a:solidFill>
                  <a:sysClr val="windowText" lastClr="000000"/>
                </a:solidFill>
              </a:defRPr>
            </a:pPr>
            <a:r>
              <a:rPr lang="es-ES" sz="1600" b="1" i="0" cap="all" baseline="0">
                <a:solidFill>
                  <a:sysClr val="windowText" lastClr="000000"/>
                </a:solidFill>
                <a:effectLst/>
              </a:rPr>
              <a:t> en el GSD y DN</a:t>
            </a:r>
          </a:p>
        </c:rich>
      </c:tx>
      <c:layout>
        <c:manualLayout>
          <c:xMode val="edge"/>
          <c:yMode val="edge"/>
          <c:x val="0.77773355189406967"/>
          <c:y val="5.3270875408456361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title>
    <c:autoTitleDeleted val="0"/>
    <c:view3D>
      <c:rotX val="30"/>
      <c:rotY val="310"/>
      <c:depthPercent val="100"/>
      <c:rAngAx val="0"/>
      <c:perspective val="2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6805555555555557"/>
          <c:y val="0.28355023330417028"/>
          <c:w val="0.81388888888888888"/>
          <c:h val="0.65757545931758532"/>
        </c:manualLayout>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2CBB-45BF-9E60-428F9F6F3B2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2CBB-45BF-9E60-428F9F6F3B2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5-2CBB-45BF-9E60-428F9F6F3B2D}"/>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7-2CBB-45BF-9E60-428F9F6F3B2D}"/>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9-2CBB-45BF-9E60-428F9F6F3B2D}"/>
              </c:ext>
            </c:extLst>
          </c:dPt>
          <c:dLbls>
            <c:dLbl>
              <c:idx val="0"/>
              <c:layout>
                <c:manualLayout>
                  <c:x val="-0.22576836168860187"/>
                  <c:y val="-9.6998812648418947E-2"/>
                </c:manualLayout>
              </c:layout>
              <c:tx>
                <c:rich>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fld id="{2C0A73E6-E5BA-4CF3-823B-F1C3BFA31B0F}" type="CATEGORYNAME">
                      <a:rPr lang="pt-BR" sz="1400">
                        <a:solidFill>
                          <a:schemeClr val="bg1"/>
                        </a:solidFill>
                      </a:rPr>
                      <a:pPr>
                        <a:defRPr sz="1400" b="1">
                          <a:solidFill>
                            <a:schemeClr val="bg1"/>
                          </a:solidFill>
                        </a:defRPr>
                      </a:pPr>
                      <a:t>[NOMBRE DE CATEGORÍA]</a:t>
                    </a:fld>
                    <a:r>
                      <a:rPr lang="pt-BR" sz="1400" baseline="0">
                        <a:solidFill>
                          <a:schemeClr val="bg1"/>
                        </a:solidFill>
                      </a:rPr>
                      <a:t>
</a:t>
                    </a:r>
                    <a:fld id="{B936FE42-6E45-46AF-A87C-975354BC55A3}" type="PERCENTAGE">
                      <a:rPr lang="pt-BR" sz="1400" baseline="0">
                        <a:solidFill>
                          <a:schemeClr val="bg1"/>
                        </a:solidFill>
                      </a:rPr>
                      <a:pPr>
                        <a:defRPr sz="1400" b="1">
                          <a:solidFill>
                            <a:schemeClr val="bg1"/>
                          </a:solidFill>
                        </a:defRPr>
                      </a:pPr>
                      <a:t>[PORCENTAJE]</a:t>
                    </a:fld>
                    <a:endParaRPr lang="pt-BR" sz="1400" baseline="0">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CBB-45BF-9E60-428F9F6F3B2D}"/>
                </c:ext>
              </c:extLst>
            </c:dLbl>
            <c:dLbl>
              <c:idx val="1"/>
              <c:layout>
                <c:manualLayout>
                  <c:x val="-4.4582020997375328E-2"/>
                  <c:y val="4.297608632254301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CBB-45BF-9E60-428F9F6F3B2D}"/>
                </c:ext>
              </c:extLst>
            </c:dLbl>
            <c:dLbl>
              <c:idx val="2"/>
              <c:layout>
                <c:manualLayout>
                  <c:x val="-5.4270122484689418E-2"/>
                  <c:y val="-4.103382910469524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CBB-45BF-9E60-428F9F6F3B2D}"/>
                </c:ext>
              </c:extLst>
            </c:dLbl>
            <c:dLbl>
              <c:idx val="3"/>
              <c:layout>
                <c:manualLayout>
                  <c:x val="2.2689741907261592E-2"/>
                  <c:y val="-0.201576261300670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CBB-45BF-9E60-428F9F6F3B2D}"/>
                </c:ext>
              </c:extLst>
            </c:dLbl>
            <c:dLbl>
              <c:idx val="4"/>
              <c:layout>
                <c:manualLayout>
                  <c:x val="0.15944488188976369"/>
                  <c:y val="-0.2064541411490230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CBB-45BF-9E60-428F9F6F3B2D}"/>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Hoja1!$A$1:$A$5</c:f>
              <c:strCache>
                <c:ptCount val="5"/>
                <c:pt idx="0">
                  <c:v>SANTO DOMINGO DE GUZMAN (D.N.)</c:v>
                </c:pt>
                <c:pt idx="1">
                  <c:v>SANTO DOMINGO ESTE</c:v>
                </c:pt>
                <c:pt idx="2">
                  <c:v>SANTO DOMINGO OESTE</c:v>
                </c:pt>
                <c:pt idx="3">
                  <c:v>SANTO DOMINGO NORTE</c:v>
                </c:pt>
                <c:pt idx="4">
                  <c:v>BOCA CHICA</c:v>
                </c:pt>
              </c:strCache>
            </c:strRef>
          </c:cat>
          <c:val>
            <c:numRef>
              <c:f>Hoja1!$B$1:$B$5</c:f>
              <c:numCache>
                <c:formatCode>General</c:formatCode>
                <c:ptCount val="5"/>
                <c:pt idx="0">
                  <c:v>60</c:v>
                </c:pt>
                <c:pt idx="1">
                  <c:v>7</c:v>
                </c:pt>
                <c:pt idx="2">
                  <c:v>3</c:v>
                </c:pt>
                <c:pt idx="3">
                  <c:v>4</c:v>
                </c:pt>
                <c:pt idx="4">
                  <c:v>1</c:v>
                </c:pt>
              </c:numCache>
            </c:numRef>
          </c:val>
          <c:extLst>
            <c:ext xmlns:c16="http://schemas.microsoft.com/office/drawing/2014/chart" uri="{C3380CC4-5D6E-409C-BE32-E72D297353CC}">
              <c16:uniqueId val="{0000000A-2CBB-45BF-9E60-428F9F6F3B2D}"/>
            </c:ext>
          </c:extLst>
        </c:ser>
        <c:dLbls>
          <c:showLegendKey val="0"/>
          <c:showVal val="0"/>
          <c:showCatName val="1"/>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a:scene3d>
      <a:camera prst="orthographicFront"/>
      <a:lightRig rig="threePt" dir="t"/>
    </a:scene3d>
    <a:sp3d/>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cap="all" baseline="0">
                <a:solidFill>
                  <a:schemeClr val="tx1">
                    <a:lumMod val="65000"/>
                    <a:lumOff val="35000"/>
                  </a:schemeClr>
                </a:solidFill>
                <a:latin typeface="+mn-lt"/>
                <a:ea typeface="+mn-ea"/>
                <a:cs typeface="+mn-cs"/>
              </a:defRPr>
            </a:pPr>
            <a:r>
              <a:rPr lang="en-GB"/>
              <a:t>Bibliotecas públicas y privadas</a:t>
            </a:r>
          </a:p>
        </c:rich>
      </c:tx>
      <c:layout>
        <c:manualLayout>
          <c:xMode val="edge"/>
          <c:yMode val="edge"/>
          <c:x val="8.9978239376266006E-2"/>
          <c:y val="5.5946984569592011E-2"/>
        </c:manualLayout>
      </c:layout>
      <c:overlay val="0"/>
      <c:spPr>
        <a:noFill/>
        <a:ln>
          <a:noFill/>
        </a:ln>
        <a:effectLst/>
      </c:spPr>
      <c:txPr>
        <a:bodyPr rot="0" spcFirstLastPara="1" vertOverflow="ellipsis" vert="horz" wrap="square" anchor="ctr" anchorCtr="1"/>
        <a:lstStyle/>
        <a:p>
          <a:pPr>
            <a:defRPr sz="168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5056899476013155E-2"/>
          <c:y val="0.13742069571620288"/>
          <c:w val="0.93096070572405887"/>
          <c:h val="0.84447975677248488"/>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DE69-4ED0-8757-5AFEC9E31EF5}"/>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DE69-4ED0-8757-5AFEC9E31EF5}"/>
              </c:ext>
            </c:extLst>
          </c:dPt>
          <c:dLbls>
            <c:dLbl>
              <c:idx val="0"/>
              <c:layout>
                <c:manualLayout>
                  <c:x val="-0.52867300166114328"/>
                  <c:y val="-0.30270361296784376"/>
                </c:manualLayout>
              </c:layout>
              <c:tx>
                <c:rich>
                  <a:bodyPr rot="0" spcFirstLastPara="1" vertOverflow="ellipsis" vert="horz" wrap="square" anchor="ctr" anchorCtr="1"/>
                  <a:lstStyle/>
                  <a:p>
                    <a:pPr>
                      <a:defRPr sz="1600" b="1" i="0" u="none" strike="noStrike" kern="1200" spc="0" baseline="0">
                        <a:solidFill>
                          <a:schemeClr val="bg1"/>
                        </a:solidFill>
                        <a:latin typeface="+mn-lt"/>
                        <a:ea typeface="+mn-ea"/>
                        <a:cs typeface="+mn-cs"/>
                      </a:defRPr>
                    </a:pPr>
                    <a:r>
                      <a:rPr lang="en-US" sz="1600">
                        <a:solidFill>
                          <a:schemeClr val="bg1"/>
                        </a:solidFill>
                      </a:rPr>
                      <a:t>Bibliotecas privadas</a:t>
                    </a:r>
                  </a:p>
                  <a:p>
                    <a:pPr>
                      <a:defRPr sz="1600">
                        <a:solidFill>
                          <a:schemeClr val="bg1"/>
                        </a:solidFill>
                      </a:defRPr>
                    </a:pPr>
                    <a:r>
                      <a:rPr lang="en-US" sz="1600">
                        <a:solidFill>
                          <a:schemeClr val="bg1"/>
                        </a:solidFill>
                      </a:rPr>
                      <a:t>37.0%</a:t>
                    </a:r>
                  </a:p>
                </c:rich>
              </c:tx>
              <c:spPr>
                <a:noFill/>
                <a:ln>
                  <a:noFill/>
                </a:ln>
                <a:effectLst/>
              </c:spPr>
              <c:txPr>
                <a:bodyPr rot="0" spcFirstLastPara="1" vertOverflow="ellipsis" vert="horz" wrap="square" anchor="ctr" anchorCtr="1"/>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33099822810957291"/>
                      <c:h val="0.30534807501393935"/>
                    </c:manualLayout>
                  </c15:layout>
                  <c15:showDataLabelsRange val="0"/>
                </c:ext>
                <c:ext xmlns:c16="http://schemas.microsoft.com/office/drawing/2014/chart" uri="{C3380CC4-5D6E-409C-BE32-E72D297353CC}">
                  <c16:uniqueId val="{00000001-DE69-4ED0-8757-5AFEC9E31EF5}"/>
                </c:ext>
              </c:extLst>
            </c:dLbl>
            <c:dLbl>
              <c:idx val="1"/>
              <c:layout>
                <c:manualLayout>
                  <c:x val="0.53218643698418566"/>
                  <c:y val="0.21263976717936164"/>
                </c:manualLayout>
              </c:layout>
              <c:tx>
                <c:rich>
                  <a:bodyPr rot="0" spcFirstLastPara="1" vertOverflow="ellipsis" vert="horz" wrap="square" anchor="ctr" anchorCtr="1"/>
                  <a:lstStyle/>
                  <a:p>
                    <a:pPr>
                      <a:defRPr sz="1600" b="1" i="0" u="none" strike="noStrike" kern="1200" spc="0" baseline="0">
                        <a:solidFill>
                          <a:schemeClr val="bg1"/>
                        </a:solidFill>
                        <a:latin typeface="+mn-lt"/>
                        <a:ea typeface="+mn-ea"/>
                        <a:cs typeface="+mn-cs"/>
                      </a:defRPr>
                    </a:pPr>
                    <a:r>
                      <a:rPr lang="en-US" sz="1600">
                        <a:solidFill>
                          <a:schemeClr val="bg1"/>
                        </a:solidFill>
                      </a:rPr>
                      <a:t>Bibliotecas públicas</a:t>
                    </a:r>
                  </a:p>
                  <a:p>
                    <a:pPr>
                      <a:defRPr sz="1600">
                        <a:solidFill>
                          <a:schemeClr val="bg1"/>
                        </a:solidFill>
                      </a:defRPr>
                    </a:pPr>
                    <a:r>
                      <a:rPr lang="en-US" sz="1600">
                        <a:solidFill>
                          <a:schemeClr val="bg1"/>
                        </a:solidFill>
                      </a:rPr>
                      <a:t>63.0%</a:t>
                    </a:r>
                  </a:p>
                </c:rich>
              </c:tx>
              <c:spPr>
                <a:noFill/>
                <a:ln>
                  <a:noFill/>
                </a:ln>
                <a:effectLst/>
              </c:spPr>
              <c:txPr>
                <a:bodyPr rot="0" spcFirstLastPara="1" vertOverflow="ellipsis" vert="horz" wrap="square" anchor="ctr" anchorCtr="1"/>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manualLayout>
                      <c:w val="0.28714100268152404"/>
                      <c:h val="0.289626698217127"/>
                    </c:manualLayout>
                  </c15:layout>
                  <c15:showDataLabelsRange val="0"/>
                </c:ext>
                <c:ext xmlns:c16="http://schemas.microsoft.com/office/drawing/2014/chart" uri="{C3380CC4-5D6E-409C-BE32-E72D297353CC}">
                  <c16:uniqueId val="{00000003-DE69-4ED0-8757-5AFEC9E31EF5}"/>
                </c:ext>
              </c:extLst>
            </c:dLbl>
            <c:spPr>
              <a:noFill/>
              <a:ln>
                <a:noFill/>
              </a:ln>
              <a:effectLst/>
            </c:spPr>
            <c:txPr>
              <a:bodyPr rot="0" spcFirstLastPara="1" vertOverflow="ellipsis" vert="horz" wrap="square" anchor="ctr" anchorCtr="1"/>
              <a:lstStyle/>
              <a:p>
                <a:pPr>
                  <a:defRPr sz="1600" b="1" i="0" u="none" strike="noStrike" kern="1200" spc="0" baseline="0">
                    <a:solidFill>
                      <a:schemeClr val="bg1"/>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Hoja1!$A$1:$A$2</c:f>
              <c:strCache>
                <c:ptCount val="2"/>
                <c:pt idx="0">
                  <c:v>Bibliotecas públicas</c:v>
                </c:pt>
                <c:pt idx="1">
                  <c:v>Bibliotecas privadas</c:v>
                </c:pt>
              </c:strCache>
            </c:strRef>
          </c:cat>
          <c:val>
            <c:numRef>
              <c:f>Hoja1!$B$1:$B$2</c:f>
              <c:numCache>
                <c:formatCode>General</c:formatCode>
                <c:ptCount val="2"/>
                <c:pt idx="0">
                  <c:v>256</c:v>
                </c:pt>
                <c:pt idx="1">
                  <c:v>149</c:v>
                </c:pt>
              </c:numCache>
            </c:numRef>
          </c:val>
          <c:extLst>
            <c:ext xmlns:c16="http://schemas.microsoft.com/office/drawing/2014/chart" uri="{C3380CC4-5D6E-409C-BE32-E72D297353CC}">
              <c16:uniqueId val="{00000004-DE69-4ED0-8757-5AFEC9E31EF5}"/>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r>
              <a:rPr lang="en-GB" sz="1400"/>
              <a:t>Bibliotecas </a:t>
            </a:r>
          </a:p>
          <a:p>
            <a:pPr>
              <a:defRPr sz="1400"/>
            </a:pPr>
            <a:r>
              <a:rPr lang="en-GB" sz="1400"/>
              <a:t>activas e inactivas</a:t>
            </a:r>
          </a:p>
        </c:rich>
      </c:tx>
      <c:layout>
        <c:manualLayout>
          <c:xMode val="edge"/>
          <c:yMode val="edge"/>
          <c:x val="0.59167593298149557"/>
          <c:y val="4.528817459461403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7789725209080045E-3"/>
          <c:y val="0.24202866234641024"/>
          <c:w val="0.99522102747909202"/>
          <c:h val="0.7552078262944405"/>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9C0-4A75-80C9-9D7579B44F06}"/>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9C0-4A75-80C9-9D7579B44F06}"/>
              </c:ext>
            </c:extLst>
          </c:dPt>
          <c:dLbls>
            <c:dLbl>
              <c:idx val="0"/>
              <c:layout>
                <c:manualLayout>
                  <c:x val="-0.11856499120405657"/>
                  <c:y val="-0.29002949852507387"/>
                </c:manualLayout>
              </c:layout>
              <c:tx>
                <c:rich>
                  <a:bodyPr rot="0" spcFirstLastPara="1" vertOverflow="ellipsis" vert="horz" wrap="square" lIns="38100" tIns="19050" rIns="38100" bIns="19050" anchor="ctr" anchorCtr="1">
                    <a:noAutofit/>
                  </a:bodyPr>
                  <a:lstStyle/>
                  <a:p>
                    <a:pPr>
                      <a:defRPr sz="1200" b="1" i="0" u="none" strike="noStrike" kern="1200" baseline="0">
                        <a:solidFill>
                          <a:sysClr val="windowText" lastClr="000000"/>
                        </a:solidFill>
                        <a:latin typeface="+mn-lt"/>
                        <a:ea typeface="+mn-ea"/>
                        <a:cs typeface="+mn-cs"/>
                      </a:defRPr>
                    </a:pPr>
                    <a:r>
                      <a:rPr lang="en-US" sz="1200"/>
                      <a:t>Activas </a:t>
                    </a:r>
                  </a:p>
                  <a:p>
                    <a:pPr>
                      <a:defRPr sz="1200">
                        <a:solidFill>
                          <a:sysClr val="windowText" lastClr="000000"/>
                        </a:solidFill>
                      </a:defRPr>
                    </a:pPr>
                    <a:fld id="{C31EA253-713D-4681-A925-9DCD69E2B183}" type="PERCENTAGE">
                      <a:rPr lang="en-US" sz="1200"/>
                      <a:pPr>
                        <a:defRPr sz="1200">
                          <a:solidFill>
                            <a:sysClr val="windowText" lastClr="000000"/>
                          </a:solidFill>
                        </a:defRPr>
                      </a:pPr>
                      <a:t>[PORCENTAJE]</a:t>
                    </a:fld>
                    <a:endParaRPr lang="es-DO"/>
                  </a:p>
                </c:rich>
              </c:tx>
              <c:spPr>
                <a:solidFill>
                  <a:schemeClr val="bg1">
                    <a:lumMod val="95000"/>
                  </a:schemeClr>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200" b="1" i="0" u="none" strike="noStrike" kern="1200" baseline="0">
                      <a:solidFill>
                        <a:sysClr val="windowText" lastClr="000000"/>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0.20355636026780072"/>
                      <c:h val="0.17004318888355693"/>
                    </c:manualLayout>
                  </c15:layout>
                  <c15:dlblFieldTable/>
                  <c15:showDataLabelsRange val="0"/>
                </c:ext>
                <c:ext xmlns:c16="http://schemas.microsoft.com/office/drawing/2014/chart" uri="{C3380CC4-5D6E-409C-BE32-E72D297353CC}">
                  <c16:uniqueId val="{00000001-A9C0-4A75-80C9-9D7579B44F06}"/>
                </c:ext>
              </c:extLst>
            </c:dLbl>
            <c:dLbl>
              <c:idx val="1"/>
              <c:layout>
                <c:manualLayout>
                  <c:x val="-3.7106651991081763E-2"/>
                  <c:y val="-1.6414651708359733E-3"/>
                </c:manualLayout>
              </c:layout>
              <c:tx>
                <c:rich>
                  <a:bodyPr rot="0" spcFirstLastPara="1" vertOverflow="ellipsis" vert="horz" wrap="square" lIns="38100" tIns="19050" rIns="38100" bIns="19050" anchor="ctr" anchorCtr="1">
                    <a:noAutofit/>
                  </a:bodyPr>
                  <a:lstStyle/>
                  <a:p>
                    <a:pPr>
                      <a:defRPr sz="1200" b="1" i="0" u="none" strike="noStrike" kern="1200" baseline="0">
                        <a:solidFill>
                          <a:sysClr val="windowText" lastClr="000000"/>
                        </a:solidFill>
                        <a:latin typeface="+mn-lt"/>
                        <a:ea typeface="+mn-ea"/>
                        <a:cs typeface="+mn-cs"/>
                      </a:defRPr>
                    </a:pPr>
                    <a:r>
                      <a:rPr lang="en-US" sz="1200"/>
                      <a:t>Inactivas</a:t>
                    </a:r>
                  </a:p>
                  <a:p>
                    <a:pPr>
                      <a:defRPr sz="1200">
                        <a:solidFill>
                          <a:sysClr val="windowText" lastClr="000000"/>
                        </a:solidFill>
                      </a:defRPr>
                    </a:pPr>
                    <a:fld id="{4982394D-F7B1-4BFC-93F3-DF5DBA94246C}" type="PERCENTAGE">
                      <a:rPr lang="en-US" sz="1200"/>
                      <a:pPr>
                        <a:defRPr sz="1200">
                          <a:solidFill>
                            <a:sysClr val="windowText" lastClr="000000"/>
                          </a:solidFill>
                        </a:defRPr>
                      </a:pPr>
                      <a:t>[PORCENTAJE]</a:t>
                    </a:fld>
                    <a:endParaRPr lang="es-DO"/>
                  </a:p>
                </c:rich>
              </c:tx>
              <c:spPr>
                <a:solidFill>
                  <a:schemeClr val="bg1">
                    <a:lumMod val="95000"/>
                  </a:schemeClr>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200" b="1" i="0" u="none" strike="noStrike" kern="1200" baseline="0">
                      <a:solidFill>
                        <a:sysClr val="windowText" lastClr="000000"/>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0.21888612853874545"/>
                      <c:h val="0.15775950508353889"/>
                    </c:manualLayout>
                  </c15:layout>
                  <c15:dlblFieldTable/>
                  <c15:showDataLabelsRange val="0"/>
                </c:ext>
                <c:ext xmlns:c16="http://schemas.microsoft.com/office/drawing/2014/chart" uri="{C3380CC4-5D6E-409C-BE32-E72D297353CC}">
                  <c16:uniqueId val="{00000003-A9C0-4A75-80C9-9D7579B44F06}"/>
                </c:ext>
              </c:extLst>
            </c:dLbl>
            <c:spPr>
              <a:solidFill>
                <a:schemeClr val="bg1">
                  <a:lumMod val="95000"/>
                </a:schemeClr>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Hoja1!$A$1:$A$2</c:f>
              <c:strCache>
                <c:ptCount val="2"/>
                <c:pt idx="0">
                  <c:v>Activas</c:v>
                </c:pt>
                <c:pt idx="1">
                  <c:v>Inactivas</c:v>
                </c:pt>
              </c:strCache>
            </c:strRef>
          </c:cat>
          <c:val>
            <c:numRef>
              <c:f>Hoja1!$B$1:$B$2</c:f>
              <c:numCache>
                <c:formatCode>General</c:formatCode>
                <c:ptCount val="2"/>
                <c:pt idx="0">
                  <c:v>214</c:v>
                </c:pt>
                <c:pt idx="1">
                  <c:v>34</c:v>
                </c:pt>
              </c:numCache>
            </c:numRef>
          </c:val>
          <c:extLst>
            <c:ext xmlns:c16="http://schemas.microsoft.com/office/drawing/2014/chart" uri="{C3380CC4-5D6E-409C-BE32-E72D297353CC}">
              <c16:uniqueId val="{00000004-A9C0-4A75-80C9-9D7579B44F06}"/>
            </c:ext>
          </c:extLst>
        </c:ser>
        <c:dLbls>
          <c:dLblPos val="ctr"/>
          <c:showLegendKey val="0"/>
          <c:showVal val="0"/>
          <c:showCatName val="0"/>
          <c:showSerName val="0"/>
          <c:showPercent val="1"/>
          <c:showBubbleSize val="0"/>
          <c:showLeaderLines val="1"/>
        </c:dLbls>
      </c:pie3DChart>
      <c:spPr>
        <a:solidFill>
          <a:sysClr val="window" lastClr="FFFFFF"/>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ysClr val="window" lastClr="FFFFFF"/>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A3F1-82BD-4113-A24A-E77038C275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DO"/>
          </a:p>
        </p:txBody>
      </p:sp>
      <p:sp>
        <p:nvSpPr>
          <p:cNvPr id="3" name="Subtitle 2">
            <a:extLst>
              <a:ext uri="{FF2B5EF4-FFF2-40B4-BE49-F238E27FC236}">
                <a16:creationId xmlns:a16="http://schemas.microsoft.com/office/drawing/2014/main" id="{639781DF-C167-4B77-8D5F-6D0F153B0B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DO"/>
          </a:p>
        </p:txBody>
      </p:sp>
      <p:sp>
        <p:nvSpPr>
          <p:cNvPr id="4" name="Date Placeholder 3">
            <a:extLst>
              <a:ext uri="{FF2B5EF4-FFF2-40B4-BE49-F238E27FC236}">
                <a16:creationId xmlns:a16="http://schemas.microsoft.com/office/drawing/2014/main" id="{0EA2E75A-6D91-4376-A8AD-7FB48D765D07}"/>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5" name="Footer Placeholder 4">
            <a:extLst>
              <a:ext uri="{FF2B5EF4-FFF2-40B4-BE49-F238E27FC236}">
                <a16:creationId xmlns:a16="http://schemas.microsoft.com/office/drawing/2014/main" id="{BF0AB984-8944-41EF-B878-C1A972AE578C}"/>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E42BCA43-BD5E-4E67-843A-FBD2C63CB465}"/>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425496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B641A-E1DD-4088-9309-89A7A59B7EF4}"/>
              </a:ext>
            </a:extLst>
          </p:cNvPr>
          <p:cNvSpPr>
            <a:spLocks noGrp="1"/>
          </p:cNvSpPr>
          <p:nvPr>
            <p:ph type="title"/>
          </p:nvPr>
        </p:nvSpPr>
        <p:spPr/>
        <p:txBody>
          <a:bodyPr/>
          <a:lstStyle/>
          <a:p>
            <a:r>
              <a:rPr lang="en-US"/>
              <a:t>Click to edit Master title style</a:t>
            </a:r>
            <a:endParaRPr lang="es-DO"/>
          </a:p>
        </p:txBody>
      </p:sp>
      <p:sp>
        <p:nvSpPr>
          <p:cNvPr id="3" name="Vertical Text Placeholder 2">
            <a:extLst>
              <a:ext uri="{FF2B5EF4-FFF2-40B4-BE49-F238E27FC236}">
                <a16:creationId xmlns:a16="http://schemas.microsoft.com/office/drawing/2014/main" id="{3FFDE630-FDD0-45DB-AAC5-0E0FECB34E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56DC712D-2354-4A4A-97AA-9D191F330A04}"/>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5" name="Footer Placeholder 4">
            <a:extLst>
              <a:ext uri="{FF2B5EF4-FFF2-40B4-BE49-F238E27FC236}">
                <a16:creationId xmlns:a16="http://schemas.microsoft.com/office/drawing/2014/main" id="{81DEF5C6-E34A-44A0-8A85-2A38B80356C1}"/>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9A1B2038-86AA-4223-9B3F-30DABD2E9674}"/>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181199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151114-C756-475D-812C-F03C052645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DO"/>
          </a:p>
        </p:txBody>
      </p:sp>
      <p:sp>
        <p:nvSpPr>
          <p:cNvPr id="3" name="Vertical Text Placeholder 2">
            <a:extLst>
              <a:ext uri="{FF2B5EF4-FFF2-40B4-BE49-F238E27FC236}">
                <a16:creationId xmlns:a16="http://schemas.microsoft.com/office/drawing/2014/main" id="{E02CEC46-3527-4F4E-9DDB-60C2EAD7BE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2335DAFB-8E9A-4216-8A3C-ADBFBD533272}"/>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5" name="Footer Placeholder 4">
            <a:extLst>
              <a:ext uri="{FF2B5EF4-FFF2-40B4-BE49-F238E27FC236}">
                <a16:creationId xmlns:a16="http://schemas.microsoft.com/office/drawing/2014/main" id="{7224C022-7F5B-40B3-A84C-A152F21D1FFD}"/>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B10FA1AF-17AE-425E-9978-BABCB752072E}"/>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321037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53A8B-CD17-4515-A346-F0825C5F36A0}"/>
              </a:ext>
            </a:extLst>
          </p:cNvPr>
          <p:cNvSpPr>
            <a:spLocks noGrp="1"/>
          </p:cNvSpPr>
          <p:nvPr>
            <p:ph type="title"/>
          </p:nvPr>
        </p:nvSpPr>
        <p:spPr/>
        <p:txBody>
          <a:bodyPr/>
          <a:lstStyle/>
          <a:p>
            <a:r>
              <a:rPr lang="en-US"/>
              <a:t>Click to edit Master title style</a:t>
            </a:r>
            <a:endParaRPr lang="es-DO"/>
          </a:p>
        </p:txBody>
      </p:sp>
      <p:sp>
        <p:nvSpPr>
          <p:cNvPr id="3" name="Content Placeholder 2">
            <a:extLst>
              <a:ext uri="{FF2B5EF4-FFF2-40B4-BE49-F238E27FC236}">
                <a16:creationId xmlns:a16="http://schemas.microsoft.com/office/drawing/2014/main" id="{C0829987-91E3-49CC-9FAF-3DD759894A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3CB3C8B0-A1ED-4691-B12E-133DC75C4CEE}"/>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5" name="Footer Placeholder 4">
            <a:extLst>
              <a:ext uri="{FF2B5EF4-FFF2-40B4-BE49-F238E27FC236}">
                <a16:creationId xmlns:a16="http://schemas.microsoft.com/office/drawing/2014/main" id="{E22A91E7-C147-48CC-BD90-2AD0BCD218D3}"/>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52F2F11B-8C87-41F2-9752-FD48C7C1326C}"/>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222966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85951-9FE0-43FC-AF86-7262E597E7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DO"/>
          </a:p>
        </p:txBody>
      </p:sp>
      <p:sp>
        <p:nvSpPr>
          <p:cNvPr id="3" name="Text Placeholder 2">
            <a:extLst>
              <a:ext uri="{FF2B5EF4-FFF2-40B4-BE49-F238E27FC236}">
                <a16:creationId xmlns:a16="http://schemas.microsoft.com/office/drawing/2014/main" id="{7180ACC7-BC40-44C8-A579-7242FEC7C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2821E6-2191-4246-9995-B10F697FF6A4}"/>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5" name="Footer Placeholder 4">
            <a:extLst>
              <a:ext uri="{FF2B5EF4-FFF2-40B4-BE49-F238E27FC236}">
                <a16:creationId xmlns:a16="http://schemas.microsoft.com/office/drawing/2014/main" id="{D12C49EE-873D-45DB-B4D6-2F41EDA7FD61}"/>
              </a:ext>
            </a:extLst>
          </p:cNvPr>
          <p:cNvSpPr>
            <a:spLocks noGrp="1"/>
          </p:cNvSpPr>
          <p:nvPr>
            <p:ph type="ftr" sz="quarter" idx="11"/>
          </p:nvPr>
        </p:nvSpPr>
        <p:spPr/>
        <p:txBody>
          <a:bodyPr/>
          <a:lstStyle/>
          <a:p>
            <a:endParaRPr lang="es-DO"/>
          </a:p>
        </p:txBody>
      </p:sp>
      <p:sp>
        <p:nvSpPr>
          <p:cNvPr id="6" name="Slide Number Placeholder 5">
            <a:extLst>
              <a:ext uri="{FF2B5EF4-FFF2-40B4-BE49-F238E27FC236}">
                <a16:creationId xmlns:a16="http://schemas.microsoft.com/office/drawing/2014/main" id="{961E7E3C-D089-4B2B-9061-488AA1E4EF01}"/>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1226768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0EA12-52DB-4A8D-A0BB-0DB273DDB8AE}"/>
              </a:ext>
            </a:extLst>
          </p:cNvPr>
          <p:cNvSpPr>
            <a:spLocks noGrp="1"/>
          </p:cNvSpPr>
          <p:nvPr>
            <p:ph type="title"/>
          </p:nvPr>
        </p:nvSpPr>
        <p:spPr/>
        <p:txBody>
          <a:bodyPr/>
          <a:lstStyle/>
          <a:p>
            <a:r>
              <a:rPr lang="en-US"/>
              <a:t>Click to edit Master title style</a:t>
            </a:r>
            <a:endParaRPr lang="es-DO"/>
          </a:p>
        </p:txBody>
      </p:sp>
      <p:sp>
        <p:nvSpPr>
          <p:cNvPr id="3" name="Content Placeholder 2">
            <a:extLst>
              <a:ext uri="{FF2B5EF4-FFF2-40B4-BE49-F238E27FC236}">
                <a16:creationId xmlns:a16="http://schemas.microsoft.com/office/drawing/2014/main" id="{B8141815-5DD1-4520-916A-76E9C0D56F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Content Placeholder 3">
            <a:extLst>
              <a:ext uri="{FF2B5EF4-FFF2-40B4-BE49-F238E27FC236}">
                <a16:creationId xmlns:a16="http://schemas.microsoft.com/office/drawing/2014/main" id="{9FEA24AE-85B7-4D4A-80EE-7AF521B23F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5" name="Date Placeholder 4">
            <a:extLst>
              <a:ext uri="{FF2B5EF4-FFF2-40B4-BE49-F238E27FC236}">
                <a16:creationId xmlns:a16="http://schemas.microsoft.com/office/drawing/2014/main" id="{21BF11FB-E1D5-46E0-9AF8-F9C22F5927B2}"/>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6" name="Footer Placeholder 5">
            <a:extLst>
              <a:ext uri="{FF2B5EF4-FFF2-40B4-BE49-F238E27FC236}">
                <a16:creationId xmlns:a16="http://schemas.microsoft.com/office/drawing/2014/main" id="{363C7693-ED01-433C-8984-5CF7EAE43E04}"/>
              </a:ext>
            </a:extLst>
          </p:cNvPr>
          <p:cNvSpPr>
            <a:spLocks noGrp="1"/>
          </p:cNvSpPr>
          <p:nvPr>
            <p:ph type="ftr" sz="quarter" idx="11"/>
          </p:nvPr>
        </p:nvSpPr>
        <p:spPr/>
        <p:txBody>
          <a:bodyPr/>
          <a:lstStyle/>
          <a:p>
            <a:endParaRPr lang="es-DO"/>
          </a:p>
        </p:txBody>
      </p:sp>
      <p:sp>
        <p:nvSpPr>
          <p:cNvPr id="7" name="Slide Number Placeholder 6">
            <a:extLst>
              <a:ext uri="{FF2B5EF4-FFF2-40B4-BE49-F238E27FC236}">
                <a16:creationId xmlns:a16="http://schemas.microsoft.com/office/drawing/2014/main" id="{35147989-405E-4B4A-8124-0B4F5EF0FE83}"/>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298510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C0D0B-3078-4518-936B-804989ACF686}"/>
              </a:ext>
            </a:extLst>
          </p:cNvPr>
          <p:cNvSpPr>
            <a:spLocks noGrp="1"/>
          </p:cNvSpPr>
          <p:nvPr>
            <p:ph type="title"/>
          </p:nvPr>
        </p:nvSpPr>
        <p:spPr>
          <a:xfrm>
            <a:off x="839788" y="365125"/>
            <a:ext cx="10515600" cy="1325563"/>
          </a:xfrm>
        </p:spPr>
        <p:txBody>
          <a:bodyPr/>
          <a:lstStyle/>
          <a:p>
            <a:r>
              <a:rPr lang="en-US"/>
              <a:t>Click to edit Master title style</a:t>
            </a:r>
            <a:endParaRPr lang="es-DO"/>
          </a:p>
        </p:txBody>
      </p:sp>
      <p:sp>
        <p:nvSpPr>
          <p:cNvPr id="3" name="Text Placeholder 2">
            <a:extLst>
              <a:ext uri="{FF2B5EF4-FFF2-40B4-BE49-F238E27FC236}">
                <a16:creationId xmlns:a16="http://schemas.microsoft.com/office/drawing/2014/main" id="{B396F9D8-50C5-43E3-AB76-8D4A744A79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5BF78D-5212-4FAF-9B65-E4EFFBE8B0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5" name="Text Placeholder 4">
            <a:extLst>
              <a:ext uri="{FF2B5EF4-FFF2-40B4-BE49-F238E27FC236}">
                <a16:creationId xmlns:a16="http://schemas.microsoft.com/office/drawing/2014/main" id="{086C2784-2277-43DB-9EA8-1770BE014C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FE3EBE-85F5-4074-890F-1DE4D7C830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7" name="Date Placeholder 6">
            <a:extLst>
              <a:ext uri="{FF2B5EF4-FFF2-40B4-BE49-F238E27FC236}">
                <a16:creationId xmlns:a16="http://schemas.microsoft.com/office/drawing/2014/main" id="{3F60F370-7CCD-4A3A-A1B9-53BC2BDBBF94}"/>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8" name="Footer Placeholder 7">
            <a:extLst>
              <a:ext uri="{FF2B5EF4-FFF2-40B4-BE49-F238E27FC236}">
                <a16:creationId xmlns:a16="http://schemas.microsoft.com/office/drawing/2014/main" id="{316451C8-A162-4633-B288-F5C04E9A3501}"/>
              </a:ext>
            </a:extLst>
          </p:cNvPr>
          <p:cNvSpPr>
            <a:spLocks noGrp="1"/>
          </p:cNvSpPr>
          <p:nvPr>
            <p:ph type="ftr" sz="quarter" idx="11"/>
          </p:nvPr>
        </p:nvSpPr>
        <p:spPr/>
        <p:txBody>
          <a:bodyPr/>
          <a:lstStyle/>
          <a:p>
            <a:endParaRPr lang="es-DO"/>
          </a:p>
        </p:txBody>
      </p:sp>
      <p:sp>
        <p:nvSpPr>
          <p:cNvPr id="9" name="Slide Number Placeholder 8">
            <a:extLst>
              <a:ext uri="{FF2B5EF4-FFF2-40B4-BE49-F238E27FC236}">
                <a16:creationId xmlns:a16="http://schemas.microsoft.com/office/drawing/2014/main" id="{2F3082DD-E29A-434D-A8F9-D2274BEC5C30}"/>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28767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123AA-0D19-4792-B2E6-A0E8916581E5}"/>
              </a:ext>
            </a:extLst>
          </p:cNvPr>
          <p:cNvSpPr>
            <a:spLocks noGrp="1"/>
          </p:cNvSpPr>
          <p:nvPr>
            <p:ph type="title"/>
          </p:nvPr>
        </p:nvSpPr>
        <p:spPr/>
        <p:txBody>
          <a:bodyPr/>
          <a:lstStyle/>
          <a:p>
            <a:r>
              <a:rPr lang="en-US"/>
              <a:t>Click to edit Master title style</a:t>
            </a:r>
            <a:endParaRPr lang="es-DO"/>
          </a:p>
        </p:txBody>
      </p:sp>
      <p:sp>
        <p:nvSpPr>
          <p:cNvPr id="3" name="Date Placeholder 2">
            <a:extLst>
              <a:ext uri="{FF2B5EF4-FFF2-40B4-BE49-F238E27FC236}">
                <a16:creationId xmlns:a16="http://schemas.microsoft.com/office/drawing/2014/main" id="{83F2B4A7-5F24-43CE-9270-F021D92297D6}"/>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4" name="Footer Placeholder 3">
            <a:extLst>
              <a:ext uri="{FF2B5EF4-FFF2-40B4-BE49-F238E27FC236}">
                <a16:creationId xmlns:a16="http://schemas.microsoft.com/office/drawing/2014/main" id="{AC55175B-48F3-4DA5-BC43-7761FAF2AD99}"/>
              </a:ext>
            </a:extLst>
          </p:cNvPr>
          <p:cNvSpPr>
            <a:spLocks noGrp="1"/>
          </p:cNvSpPr>
          <p:nvPr>
            <p:ph type="ftr" sz="quarter" idx="11"/>
          </p:nvPr>
        </p:nvSpPr>
        <p:spPr/>
        <p:txBody>
          <a:bodyPr/>
          <a:lstStyle/>
          <a:p>
            <a:endParaRPr lang="es-DO"/>
          </a:p>
        </p:txBody>
      </p:sp>
      <p:sp>
        <p:nvSpPr>
          <p:cNvPr id="5" name="Slide Number Placeholder 4">
            <a:extLst>
              <a:ext uri="{FF2B5EF4-FFF2-40B4-BE49-F238E27FC236}">
                <a16:creationId xmlns:a16="http://schemas.microsoft.com/office/drawing/2014/main" id="{701CC421-9F91-45F7-9E92-05214B6CFCEF}"/>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75204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01BC67-E26F-4AB3-A9C3-2CF99D0C08F4}"/>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3" name="Footer Placeholder 2">
            <a:extLst>
              <a:ext uri="{FF2B5EF4-FFF2-40B4-BE49-F238E27FC236}">
                <a16:creationId xmlns:a16="http://schemas.microsoft.com/office/drawing/2014/main" id="{AA5C3D73-CE34-4E38-9641-64A51BA81A55}"/>
              </a:ext>
            </a:extLst>
          </p:cNvPr>
          <p:cNvSpPr>
            <a:spLocks noGrp="1"/>
          </p:cNvSpPr>
          <p:nvPr>
            <p:ph type="ftr" sz="quarter" idx="11"/>
          </p:nvPr>
        </p:nvSpPr>
        <p:spPr/>
        <p:txBody>
          <a:bodyPr/>
          <a:lstStyle/>
          <a:p>
            <a:endParaRPr lang="es-DO"/>
          </a:p>
        </p:txBody>
      </p:sp>
      <p:sp>
        <p:nvSpPr>
          <p:cNvPr id="4" name="Slide Number Placeholder 3">
            <a:extLst>
              <a:ext uri="{FF2B5EF4-FFF2-40B4-BE49-F238E27FC236}">
                <a16:creationId xmlns:a16="http://schemas.microsoft.com/office/drawing/2014/main" id="{849D8955-6407-42C2-95C7-FEB6904A1762}"/>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1547129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0C17-093F-492B-B530-C0CF274CB8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DO"/>
          </a:p>
        </p:txBody>
      </p:sp>
      <p:sp>
        <p:nvSpPr>
          <p:cNvPr id="3" name="Content Placeholder 2">
            <a:extLst>
              <a:ext uri="{FF2B5EF4-FFF2-40B4-BE49-F238E27FC236}">
                <a16:creationId xmlns:a16="http://schemas.microsoft.com/office/drawing/2014/main" id="{8EAEBFF8-0976-4CC6-9906-40D86C4BF2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Text Placeholder 3">
            <a:extLst>
              <a:ext uri="{FF2B5EF4-FFF2-40B4-BE49-F238E27FC236}">
                <a16:creationId xmlns:a16="http://schemas.microsoft.com/office/drawing/2014/main" id="{0B28E032-DC56-4FB2-B3BA-C1F97574D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BC534F-8FA4-4554-BB7B-5C4E97428748}"/>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6" name="Footer Placeholder 5">
            <a:extLst>
              <a:ext uri="{FF2B5EF4-FFF2-40B4-BE49-F238E27FC236}">
                <a16:creationId xmlns:a16="http://schemas.microsoft.com/office/drawing/2014/main" id="{FC5D2DFC-2262-4FC8-9A97-3B2198490EE3}"/>
              </a:ext>
            </a:extLst>
          </p:cNvPr>
          <p:cNvSpPr>
            <a:spLocks noGrp="1"/>
          </p:cNvSpPr>
          <p:nvPr>
            <p:ph type="ftr" sz="quarter" idx="11"/>
          </p:nvPr>
        </p:nvSpPr>
        <p:spPr/>
        <p:txBody>
          <a:bodyPr/>
          <a:lstStyle/>
          <a:p>
            <a:endParaRPr lang="es-DO"/>
          </a:p>
        </p:txBody>
      </p:sp>
      <p:sp>
        <p:nvSpPr>
          <p:cNvPr id="7" name="Slide Number Placeholder 6">
            <a:extLst>
              <a:ext uri="{FF2B5EF4-FFF2-40B4-BE49-F238E27FC236}">
                <a16:creationId xmlns:a16="http://schemas.microsoft.com/office/drawing/2014/main" id="{089A4402-99F1-4286-A7CD-575ACEFA7497}"/>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413259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25AE6-D875-4FC2-91B8-B035A72D80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DO"/>
          </a:p>
        </p:txBody>
      </p:sp>
      <p:sp>
        <p:nvSpPr>
          <p:cNvPr id="3" name="Picture Placeholder 2">
            <a:extLst>
              <a:ext uri="{FF2B5EF4-FFF2-40B4-BE49-F238E27FC236}">
                <a16:creationId xmlns:a16="http://schemas.microsoft.com/office/drawing/2014/main" id="{A3F7B833-AC51-41C4-9527-E716C2A614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Text Placeholder 3">
            <a:extLst>
              <a:ext uri="{FF2B5EF4-FFF2-40B4-BE49-F238E27FC236}">
                <a16:creationId xmlns:a16="http://schemas.microsoft.com/office/drawing/2014/main" id="{3E771F85-058F-4AFC-BE99-2F62E7E1F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3BF27-D77F-49B3-9D80-35237D98A8C7}"/>
              </a:ext>
            </a:extLst>
          </p:cNvPr>
          <p:cNvSpPr>
            <a:spLocks noGrp="1"/>
          </p:cNvSpPr>
          <p:nvPr>
            <p:ph type="dt" sz="half" idx="10"/>
          </p:nvPr>
        </p:nvSpPr>
        <p:spPr/>
        <p:txBody>
          <a:bodyPr/>
          <a:lstStyle/>
          <a:p>
            <a:fld id="{C3A14AAA-ADBB-478E-9879-2E778A3B37EB}" type="datetimeFigureOut">
              <a:rPr lang="es-DO" smtClean="0"/>
              <a:t>9/1/2025</a:t>
            </a:fld>
            <a:endParaRPr lang="es-DO"/>
          </a:p>
        </p:txBody>
      </p:sp>
      <p:sp>
        <p:nvSpPr>
          <p:cNvPr id="6" name="Footer Placeholder 5">
            <a:extLst>
              <a:ext uri="{FF2B5EF4-FFF2-40B4-BE49-F238E27FC236}">
                <a16:creationId xmlns:a16="http://schemas.microsoft.com/office/drawing/2014/main" id="{0654DC88-ACB8-4F93-A3BF-2ED6CE9C67D7}"/>
              </a:ext>
            </a:extLst>
          </p:cNvPr>
          <p:cNvSpPr>
            <a:spLocks noGrp="1"/>
          </p:cNvSpPr>
          <p:nvPr>
            <p:ph type="ftr" sz="quarter" idx="11"/>
          </p:nvPr>
        </p:nvSpPr>
        <p:spPr/>
        <p:txBody>
          <a:bodyPr/>
          <a:lstStyle/>
          <a:p>
            <a:endParaRPr lang="es-DO"/>
          </a:p>
        </p:txBody>
      </p:sp>
      <p:sp>
        <p:nvSpPr>
          <p:cNvPr id="7" name="Slide Number Placeholder 6">
            <a:extLst>
              <a:ext uri="{FF2B5EF4-FFF2-40B4-BE49-F238E27FC236}">
                <a16:creationId xmlns:a16="http://schemas.microsoft.com/office/drawing/2014/main" id="{49CA805C-ED8C-43A2-8397-B444266F3301}"/>
              </a:ext>
            </a:extLst>
          </p:cNvPr>
          <p:cNvSpPr>
            <a:spLocks noGrp="1"/>
          </p:cNvSpPr>
          <p:nvPr>
            <p:ph type="sldNum" sz="quarter" idx="12"/>
          </p:nvPr>
        </p:nvSpPr>
        <p:spPr/>
        <p:txBody>
          <a:bodyPr/>
          <a:lstStyle/>
          <a:p>
            <a:fld id="{C469E144-2875-4AAD-873C-B54D9928D491}" type="slidenum">
              <a:rPr lang="es-DO" smtClean="0"/>
              <a:t>‹Nº›</a:t>
            </a:fld>
            <a:endParaRPr lang="es-DO"/>
          </a:p>
        </p:txBody>
      </p:sp>
    </p:spTree>
    <p:extLst>
      <p:ext uri="{BB962C8B-B14F-4D97-AF65-F5344CB8AC3E}">
        <p14:creationId xmlns:p14="http://schemas.microsoft.com/office/powerpoint/2010/main" val="25170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3C3806-D81F-4D4E-A2CD-8079876A23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DO"/>
          </a:p>
        </p:txBody>
      </p:sp>
      <p:sp>
        <p:nvSpPr>
          <p:cNvPr id="3" name="Text Placeholder 2">
            <a:extLst>
              <a:ext uri="{FF2B5EF4-FFF2-40B4-BE49-F238E27FC236}">
                <a16:creationId xmlns:a16="http://schemas.microsoft.com/office/drawing/2014/main" id="{29D25025-DC7A-4B34-9F14-16B3E3032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DO"/>
          </a:p>
        </p:txBody>
      </p:sp>
      <p:sp>
        <p:nvSpPr>
          <p:cNvPr id="4" name="Date Placeholder 3">
            <a:extLst>
              <a:ext uri="{FF2B5EF4-FFF2-40B4-BE49-F238E27FC236}">
                <a16:creationId xmlns:a16="http://schemas.microsoft.com/office/drawing/2014/main" id="{A678BF71-35E4-4254-B622-82464CA1B6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14AAA-ADBB-478E-9879-2E778A3B37EB}" type="datetimeFigureOut">
              <a:rPr lang="es-DO" smtClean="0"/>
              <a:t>9/1/2025</a:t>
            </a:fld>
            <a:endParaRPr lang="es-DO"/>
          </a:p>
        </p:txBody>
      </p:sp>
      <p:sp>
        <p:nvSpPr>
          <p:cNvPr id="5" name="Footer Placeholder 4">
            <a:extLst>
              <a:ext uri="{FF2B5EF4-FFF2-40B4-BE49-F238E27FC236}">
                <a16:creationId xmlns:a16="http://schemas.microsoft.com/office/drawing/2014/main" id="{BED38FA0-E239-43F8-B9E4-E18C2B75D5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Slide Number Placeholder 5">
            <a:extLst>
              <a:ext uri="{FF2B5EF4-FFF2-40B4-BE49-F238E27FC236}">
                <a16:creationId xmlns:a16="http://schemas.microsoft.com/office/drawing/2014/main" id="{A4A71512-9600-4F95-9BF8-5BF51FCB3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9E144-2875-4AAD-873C-B54D9928D491}" type="slidenum">
              <a:rPr lang="es-DO" smtClean="0"/>
              <a:t>‹Nº›</a:t>
            </a:fld>
            <a:endParaRPr lang="es-DO"/>
          </a:p>
        </p:txBody>
      </p:sp>
    </p:spTree>
    <p:extLst>
      <p:ext uri="{BB962C8B-B14F-4D97-AF65-F5344CB8AC3E}">
        <p14:creationId xmlns:p14="http://schemas.microsoft.com/office/powerpoint/2010/main" val="2480915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https://cultura.gob.do/media/k2/items/cache/36fdb1a35cd2f54f95cf2119fb5bc7ed_L.jpg?t=20220620_143146"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gonal Stripe 5">
            <a:extLst>
              <a:ext uri="{FF2B5EF4-FFF2-40B4-BE49-F238E27FC236}">
                <a16:creationId xmlns:a16="http://schemas.microsoft.com/office/drawing/2014/main" id="{2C25C11C-A57F-4F32-8B3F-891365F3762D}"/>
              </a:ext>
            </a:extLst>
          </p:cNvPr>
          <p:cNvSpPr/>
          <p:nvPr/>
        </p:nvSpPr>
        <p:spPr>
          <a:xfrm flipV="1">
            <a:off x="0" y="-13878"/>
            <a:ext cx="5278170" cy="5464765"/>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DO" dirty="0"/>
          </a:p>
        </p:txBody>
      </p:sp>
      <p:sp>
        <p:nvSpPr>
          <p:cNvPr id="7" name="Parallelogram 6">
            <a:extLst>
              <a:ext uri="{FF2B5EF4-FFF2-40B4-BE49-F238E27FC236}">
                <a16:creationId xmlns:a16="http://schemas.microsoft.com/office/drawing/2014/main" id="{E1A5AB92-572C-4CA0-9478-D78F6A715B83}"/>
              </a:ext>
            </a:extLst>
          </p:cNvPr>
          <p:cNvSpPr/>
          <p:nvPr/>
        </p:nvSpPr>
        <p:spPr>
          <a:xfrm rot="2825664" flipH="1">
            <a:off x="2154191" y="726268"/>
            <a:ext cx="3085634" cy="2530056"/>
          </a:xfrm>
          <a:prstGeom prst="parallelogram">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DO" dirty="0"/>
          </a:p>
        </p:txBody>
      </p:sp>
      <p:sp>
        <p:nvSpPr>
          <p:cNvPr id="8" name="Isosceles Triangle 7">
            <a:extLst>
              <a:ext uri="{FF2B5EF4-FFF2-40B4-BE49-F238E27FC236}">
                <a16:creationId xmlns:a16="http://schemas.microsoft.com/office/drawing/2014/main" id="{E9827053-9F25-4574-A28C-E0C4E1F16201}"/>
              </a:ext>
            </a:extLst>
          </p:cNvPr>
          <p:cNvSpPr/>
          <p:nvPr/>
        </p:nvSpPr>
        <p:spPr>
          <a:xfrm>
            <a:off x="0" y="4495893"/>
            <a:ext cx="5278172" cy="1675880"/>
          </a:xfrm>
          <a:prstGeom prst="triangle">
            <a:avLst/>
          </a:prstGeom>
          <a:solidFill>
            <a:schemeClr val="accent1">
              <a:lumMod val="60000"/>
              <a:lumOff val="4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DO" dirty="0"/>
          </a:p>
        </p:txBody>
      </p:sp>
      <p:sp>
        <p:nvSpPr>
          <p:cNvPr id="4" name="Text Box 10">
            <a:extLst>
              <a:ext uri="{FF2B5EF4-FFF2-40B4-BE49-F238E27FC236}">
                <a16:creationId xmlns:a16="http://schemas.microsoft.com/office/drawing/2014/main" id="{6A3DC38C-944F-4499-AFE9-25173797F28E}"/>
              </a:ext>
            </a:extLst>
          </p:cNvPr>
          <p:cNvSpPr txBox="1">
            <a:spLocks noChangeArrowheads="1"/>
          </p:cNvSpPr>
          <p:nvPr/>
        </p:nvSpPr>
        <p:spPr bwMode="auto">
          <a:xfrm>
            <a:off x="5278172" y="3757861"/>
            <a:ext cx="6913828" cy="3100138"/>
          </a:xfrm>
          <a:prstGeom prst="rect">
            <a:avLst/>
          </a:prstGeom>
          <a:solidFill>
            <a:srgbClr val="006BBC"/>
          </a:solidFill>
          <a:ln w="635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s-DO" sz="16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lnSpc>
                <a:spcPct val="115000"/>
              </a:lnSpc>
              <a:spcAft>
                <a:spcPts val="800"/>
              </a:spcAft>
            </a:pPr>
            <a:r>
              <a:rPr lang="es-ES" sz="1800" b="1" spc="1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“ENCUENTROS REGIONALES CON INSTANCIAS DEL ÁMBITO DE LAS BIBLIOTECAS Y RELACIONADOS”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50000"/>
              </a:lnSpc>
              <a:spcAft>
                <a:spcPts val="800"/>
              </a:spcAft>
            </a:pPr>
            <a:r>
              <a:rPr lang="es-ES" sz="1800" b="1" spc="1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ES" sz="1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(Realizados en el marco del</a:t>
            </a:r>
          </a:p>
          <a:p>
            <a:pPr algn="ctr"/>
            <a:r>
              <a:rPr lang="es-ES" sz="1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“Diagnóstico Sobre Bibliotecas Públicas en RD”)</a:t>
            </a:r>
            <a:endParaRPr lang="es-DO"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s-DO" sz="1800" b="0" i="0" u="none" strike="noStrike" cap="none" normalizeH="0" baseline="0" dirty="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B284D7D-21B4-4584-A910-9EDC6D0138EC}"/>
              </a:ext>
            </a:extLst>
          </p:cNvPr>
          <p:cNvSpPr>
            <a:spLocks noChangeArrowheads="1"/>
          </p:cNvSpPr>
          <p:nvPr/>
        </p:nvSpPr>
        <p:spPr bwMode="auto">
          <a:xfrm>
            <a:off x="22860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DO" dirty="0"/>
          </a:p>
        </p:txBody>
      </p:sp>
      <p:graphicFrame>
        <p:nvGraphicFramePr>
          <p:cNvPr id="3" name="Tabla 2">
            <a:extLst>
              <a:ext uri="{FF2B5EF4-FFF2-40B4-BE49-F238E27FC236}">
                <a16:creationId xmlns:a16="http://schemas.microsoft.com/office/drawing/2014/main" id="{A4791088-53B6-92C9-1F09-A3B90BBFAE66}"/>
              </a:ext>
            </a:extLst>
          </p:cNvPr>
          <p:cNvGraphicFramePr>
            <a:graphicFrameLocks noGrp="1"/>
          </p:cNvGraphicFramePr>
          <p:nvPr>
            <p:extLst>
              <p:ext uri="{D42A27DB-BD31-4B8C-83A1-F6EECF244321}">
                <p14:modId xmlns:p14="http://schemas.microsoft.com/office/powerpoint/2010/main" val="3223965464"/>
              </p:ext>
            </p:extLst>
          </p:nvPr>
        </p:nvGraphicFramePr>
        <p:xfrm>
          <a:off x="101438" y="6171772"/>
          <a:ext cx="5159828" cy="687437"/>
        </p:xfrm>
        <a:graphic>
          <a:graphicData uri="http://schemas.openxmlformats.org/drawingml/2006/table">
            <a:tbl>
              <a:tblPr firstRow="1" bandRow="1">
                <a:tableStyleId>{5C22544A-7EE6-4342-B048-85BDC9FD1C3A}</a:tableStyleId>
              </a:tblPr>
              <a:tblGrid>
                <a:gridCol w="2579914">
                  <a:extLst>
                    <a:ext uri="{9D8B030D-6E8A-4147-A177-3AD203B41FA5}">
                      <a16:colId xmlns:a16="http://schemas.microsoft.com/office/drawing/2014/main" val="3262685759"/>
                    </a:ext>
                  </a:extLst>
                </a:gridCol>
                <a:gridCol w="2579914">
                  <a:extLst>
                    <a:ext uri="{9D8B030D-6E8A-4147-A177-3AD203B41FA5}">
                      <a16:colId xmlns:a16="http://schemas.microsoft.com/office/drawing/2014/main" val="3390221006"/>
                    </a:ext>
                  </a:extLst>
                </a:gridCol>
              </a:tblGrid>
              <a:tr h="687437">
                <a:tc>
                  <a:txBody>
                    <a:bodyPr/>
                    <a:lstStyle/>
                    <a:p>
                      <a:pPr algn="ctr"/>
                      <a:endParaRPr lang="es-DO" dirty="0"/>
                    </a:p>
                  </a:txBody>
                  <a:tcPr>
                    <a:noFill/>
                  </a:tcPr>
                </a:tc>
                <a:tc>
                  <a:txBody>
                    <a:bodyPr/>
                    <a:lstStyle/>
                    <a:p>
                      <a:pPr algn="ctr"/>
                      <a:endParaRPr lang="es-DO" dirty="0"/>
                    </a:p>
                  </a:txBody>
                  <a:tcPr>
                    <a:noFill/>
                  </a:tcPr>
                </a:tc>
                <a:extLst>
                  <a:ext uri="{0D108BD9-81ED-4DB2-BD59-A6C34878D82A}">
                    <a16:rowId xmlns:a16="http://schemas.microsoft.com/office/drawing/2014/main" val="1337315059"/>
                  </a:ext>
                </a:extLst>
              </a:tr>
            </a:tbl>
          </a:graphicData>
        </a:graphic>
      </p:graphicFrame>
      <p:pic>
        <p:nvPicPr>
          <p:cNvPr id="15" name="Imagen 14">
            <a:extLst>
              <a:ext uri="{FF2B5EF4-FFF2-40B4-BE49-F238E27FC236}">
                <a16:creationId xmlns:a16="http://schemas.microsoft.com/office/drawing/2014/main" id="{DD01F4FF-0850-C941-2204-EE68FD861338}"/>
              </a:ext>
            </a:extLst>
          </p:cNvPr>
          <p:cNvPicPr>
            <a:picLocks noChangeAspect="1"/>
          </p:cNvPicPr>
          <p:nvPr/>
        </p:nvPicPr>
        <p:blipFill rotWithShape="1">
          <a:blip r:embed="rId2">
            <a:extLst>
              <a:ext uri="{28A0092B-C50C-407E-A947-70E740481C1C}">
                <a14:useLocalDpi xmlns:a14="http://schemas.microsoft.com/office/drawing/2010/main" val="0"/>
              </a:ext>
            </a:extLst>
          </a:blip>
          <a:srcRect l="11265" t="29786" r="12570" b="29771"/>
          <a:stretch/>
        </p:blipFill>
        <p:spPr bwMode="auto">
          <a:xfrm>
            <a:off x="3170308" y="6249610"/>
            <a:ext cx="1272540" cy="609600"/>
          </a:xfrm>
          <a:prstGeom prst="rect">
            <a:avLst/>
          </a:prstGeom>
          <a:noFill/>
          <a:ln>
            <a:noFill/>
          </a:ln>
          <a:extLst>
            <a:ext uri="{53640926-AAD7-44D8-BBD7-CCE9431645EC}">
              <a14:shadowObscured xmlns:a14="http://schemas.microsoft.com/office/drawing/2010/main"/>
            </a:ext>
          </a:extLst>
        </p:spPr>
      </p:pic>
      <p:pic>
        <p:nvPicPr>
          <p:cNvPr id="16" name="Imagen 15">
            <a:extLst>
              <a:ext uri="{FF2B5EF4-FFF2-40B4-BE49-F238E27FC236}">
                <a16:creationId xmlns:a16="http://schemas.microsoft.com/office/drawing/2014/main" id="{3F33A31B-4E02-9AF2-73AA-D1E39BE6B0E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998" y="5707098"/>
            <a:ext cx="1556987" cy="1173091"/>
          </a:xfrm>
          <a:prstGeom prst="rect">
            <a:avLst/>
          </a:prstGeom>
          <a:noFill/>
          <a:ln>
            <a:noFill/>
          </a:ln>
        </p:spPr>
      </p:pic>
      <p:pic>
        <p:nvPicPr>
          <p:cNvPr id="17" name="Imagen 16" descr="Ministerio de Cultura - Contacto">
            <a:extLst>
              <a:ext uri="{FF2B5EF4-FFF2-40B4-BE49-F238E27FC236}">
                <a16:creationId xmlns:a16="http://schemas.microsoft.com/office/drawing/2014/main" id="{B3877DA9-A14E-AD88-FA88-2D734E8860CF}"/>
              </a:ext>
            </a:extLst>
          </p:cNvPr>
          <p:cNvPicPr>
            <a:picLocks noChangeAspect="1"/>
          </p:cNvPicPr>
          <p:nvPr/>
        </p:nvPicPr>
        <p:blipFill>
          <a:blip r:embed="rId4" r:link="rId5">
            <a:extLst>
              <a:ext uri="{28A0092B-C50C-407E-A947-70E740481C1C}">
                <a14:useLocalDpi xmlns:a14="http://schemas.microsoft.com/office/drawing/2010/main" val="0"/>
              </a:ext>
            </a:extLst>
          </a:blip>
          <a:srcRect t="4384"/>
          <a:stretch>
            <a:fillRect/>
          </a:stretch>
        </p:blipFill>
        <p:spPr bwMode="auto">
          <a:xfrm>
            <a:off x="5261266" y="2298"/>
            <a:ext cx="6930734" cy="3755563"/>
          </a:xfrm>
          <a:prstGeom prst="rect">
            <a:avLst/>
          </a:prstGeom>
          <a:noFill/>
          <a:ln>
            <a:noFill/>
          </a:ln>
        </p:spPr>
      </p:pic>
      <p:pic>
        <p:nvPicPr>
          <p:cNvPr id="1026" name="Imagen 5">
            <a:extLst>
              <a:ext uri="{FF2B5EF4-FFF2-40B4-BE49-F238E27FC236}">
                <a16:creationId xmlns:a16="http://schemas.microsoft.com/office/drawing/2014/main" id="{1A3C73DE-6F86-431C-8DA3-2DDC254A1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1266" t="29787" r="12570" b="29771"/>
          <a:stretch>
            <a:fillRect/>
          </a:stretch>
        </p:blipFill>
        <p:spPr bwMode="auto">
          <a:xfrm>
            <a:off x="0" y="0"/>
            <a:ext cx="639763"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n 1">
            <a:extLst>
              <a:ext uri="{FF2B5EF4-FFF2-40B4-BE49-F238E27FC236}">
                <a16:creationId xmlns:a16="http://schemas.microsoft.com/office/drawing/2014/main" id="{911FCB77-1F26-48C8-AC58-2DC6AE0A79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39775" cy="55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299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FC5063-6EA0-469F-A364-17AF3CD3BE56}"/>
              </a:ext>
            </a:extLst>
          </p:cNvPr>
          <p:cNvSpPr txBox="1"/>
          <p:nvPr/>
        </p:nvSpPr>
        <p:spPr>
          <a:xfrm>
            <a:off x="537029" y="340119"/>
            <a:ext cx="10885714" cy="400110"/>
          </a:xfrm>
          <a:prstGeom prst="rect">
            <a:avLst/>
          </a:prstGeom>
          <a:solidFill>
            <a:srgbClr val="002060"/>
          </a:solidFill>
        </p:spPr>
        <p:txBody>
          <a:bodyPr wrap="square">
            <a:spAutoFit/>
          </a:bodyPr>
          <a:lstStyle/>
          <a:p>
            <a:pPr marL="270510" indent="-270510" algn="just"/>
            <a:r>
              <a:rPr lang="es-ES" sz="2000" b="1" dirty="0">
                <a:solidFill>
                  <a:schemeClr val="bg1"/>
                </a:solidFill>
                <a:effectLst/>
                <a:latin typeface="Arial" panose="020B0604020202020204" pitchFamily="34" charset="0"/>
                <a:ea typeface="Times New Roman" panose="02020603050405020304" pitchFamily="18" charset="0"/>
              </a:rPr>
              <a:t>Naturaleza pública o privada de las bibliotecas existentes </a:t>
            </a:r>
            <a:endParaRPr lang="es-DO" sz="2000" dirty="0">
              <a:solidFill>
                <a:schemeClr val="bg1"/>
              </a:solidFill>
              <a:effectLst/>
              <a:latin typeface="Times New Roman" panose="02020603050405020304" pitchFamily="18" charset="0"/>
              <a:ea typeface="Times New Roman" panose="02020603050405020304" pitchFamily="18" charset="0"/>
            </a:endParaRPr>
          </a:p>
        </p:txBody>
      </p:sp>
      <p:sp>
        <p:nvSpPr>
          <p:cNvPr id="8" name="Rectangle 2">
            <a:extLst>
              <a:ext uri="{FF2B5EF4-FFF2-40B4-BE49-F238E27FC236}">
                <a16:creationId xmlns:a16="http://schemas.microsoft.com/office/drawing/2014/main" id="{C2B4B4B1-40C7-48C2-9D2F-4A99D6CDD6A2}"/>
              </a:ext>
            </a:extLst>
          </p:cNvPr>
          <p:cNvSpPr>
            <a:spLocks noChangeArrowheads="1"/>
          </p:cNvSpPr>
          <p:nvPr/>
        </p:nvSpPr>
        <p:spPr bwMode="auto">
          <a:xfrm>
            <a:off x="246742" y="74022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DO"/>
          </a:p>
        </p:txBody>
      </p:sp>
      <p:sp>
        <p:nvSpPr>
          <p:cNvPr id="10" name="Rectangle 3">
            <a:extLst>
              <a:ext uri="{FF2B5EF4-FFF2-40B4-BE49-F238E27FC236}">
                <a16:creationId xmlns:a16="http://schemas.microsoft.com/office/drawing/2014/main" id="{6D1F5F8F-4DB1-42F5-8D63-5932994A1DA5}"/>
              </a:ext>
            </a:extLst>
          </p:cNvPr>
          <p:cNvSpPr>
            <a:spLocks noChangeArrowheads="1"/>
          </p:cNvSpPr>
          <p:nvPr/>
        </p:nvSpPr>
        <p:spPr bwMode="auto">
          <a:xfrm>
            <a:off x="246742" y="119742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DO"/>
          </a:p>
        </p:txBody>
      </p:sp>
      <p:graphicFrame>
        <p:nvGraphicFramePr>
          <p:cNvPr id="4" name="Tabla 3">
            <a:extLst>
              <a:ext uri="{FF2B5EF4-FFF2-40B4-BE49-F238E27FC236}">
                <a16:creationId xmlns:a16="http://schemas.microsoft.com/office/drawing/2014/main" id="{CD91D693-396C-CA09-85D5-1C7A30C67A4A}"/>
              </a:ext>
            </a:extLst>
          </p:cNvPr>
          <p:cNvGraphicFramePr>
            <a:graphicFrameLocks noGrp="1"/>
          </p:cNvGraphicFramePr>
          <p:nvPr>
            <p:extLst>
              <p:ext uri="{D42A27DB-BD31-4B8C-83A1-F6EECF244321}">
                <p14:modId xmlns:p14="http://schemas.microsoft.com/office/powerpoint/2010/main" val="1155857604"/>
              </p:ext>
            </p:extLst>
          </p:nvPr>
        </p:nvGraphicFramePr>
        <p:xfrm>
          <a:off x="537028" y="996184"/>
          <a:ext cx="5181601" cy="2432816"/>
        </p:xfrm>
        <a:graphic>
          <a:graphicData uri="http://schemas.openxmlformats.org/drawingml/2006/table">
            <a:tbl>
              <a:tblPr firstRow="1" firstCol="1" bandRow="1">
                <a:tableStyleId>{5C22544A-7EE6-4342-B048-85BDC9FD1C3A}</a:tableStyleId>
              </a:tblPr>
              <a:tblGrid>
                <a:gridCol w="1112655">
                  <a:extLst>
                    <a:ext uri="{9D8B030D-6E8A-4147-A177-3AD203B41FA5}">
                      <a16:colId xmlns:a16="http://schemas.microsoft.com/office/drawing/2014/main" val="3033102003"/>
                    </a:ext>
                  </a:extLst>
                </a:gridCol>
                <a:gridCol w="1255614">
                  <a:extLst>
                    <a:ext uri="{9D8B030D-6E8A-4147-A177-3AD203B41FA5}">
                      <a16:colId xmlns:a16="http://schemas.microsoft.com/office/drawing/2014/main" val="2580282922"/>
                    </a:ext>
                  </a:extLst>
                </a:gridCol>
                <a:gridCol w="1397225">
                  <a:extLst>
                    <a:ext uri="{9D8B030D-6E8A-4147-A177-3AD203B41FA5}">
                      <a16:colId xmlns:a16="http://schemas.microsoft.com/office/drawing/2014/main" val="4045335990"/>
                    </a:ext>
                  </a:extLst>
                </a:gridCol>
                <a:gridCol w="1416107">
                  <a:extLst>
                    <a:ext uri="{9D8B030D-6E8A-4147-A177-3AD203B41FA5}">
                      <a16:colId xmlns:a16="http://schemas.microsoft.com/office/drawing/2014/main" val="687225277"/>
                    </a:ext>
                  </a:extLst>
                </a:gridCol>
              </a:tblGrid>
              <a:tr h="346165">
                <a:tc gridSpan="4">
                  <a:txBody>
                    <a:bodyPr/>
                    <a:lstStyle/>
                    <a:p>
                      <a:pPr algn="ctr">
                        <a:lnSpc>
                          <a:spcPct val="100000"/>
                        </a:lnSpc>
                        <a:spcAft>
                          <a:spcPts val="0"/>
                        </a:spcAft>
                      </a:pPr>
                      <a:r>
                        <a:rPr lang="es-ES" sz="1600" dirty="0">
                          <a:solidFill>
                            <a:sysClr val="windowText" lastClr="000000"/>
                          </a:solidFill>
                          <a:effectLst/>
                        </a:rPr>
                        <a:t>Cuadro 24. Síntesis de datos regionales</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2575702931"/>
                  </a:ext>
                </a:extLst>
              </a:tr>
              <a:tr h="346185">
                <a:tc>
                  <a:txBody>
                    <a:bodyPr/>
                    <a:lstStyle/>
                    <a:p>
                      <a:pPr algn="ctr">
                        <a:lnSpc>
                          <a:spcPct val="100000"/>
                        </a:lnSpc>
                        <a:spcAft>
                          <a:spcPts val="0"/>
                        </a:spcAft>
                      </a:pPr>
                      <a:r>
                        <a:rPr lang="es-ES" sz="1600" dirty="0">
                          <a:solidFill>
                            <a:sysClr val="windowText" lastClr="000000"/>
                          </a:solidFill>
                          <a:effectLst/>
                        </a:rPr>
                        <a:t>Regiones</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en-US" sz="1600" b="1" dirty="0" err="1">
                          <a:solidFill>
                            <a:sysClr val="windowText" lastClr="000000"/>
                          </a:solidFill>
                          <a:effectLst/>
                        </a:rPr>
                        <a:t>Bibliotecas</a:t>
                      </a:r>
                      <a:endParaRPr lang="es-DO" sz="16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en-US" sz="1600" b="1" dirty="0">
                          <a:solidFill>
                            <a:sysClr val="windowText" lastClr="000000"/>
                          </a:solidFill>
                          <a:effectLst/>
                        </a:rPr>
                        <a:t>Total </a:t>
                      </a:r>
                      <a:r>
                        <a:rPr lang="en-US" sz="1600" b="1" dirty="0" err="1">
                          <a:solidFill>
                            <a:sysClr val="windowText" lastClr="000000"/>
                          </a:solidFill>
                          <a:effectLst/>
                        </a:rPr>
                        <a:t>públicas</a:t>
                      </a:r>
                      <a:endParaRPr lang="es-DO" sz="16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en-US" sz="1600" b="1" dirty="0">
                          <a:solidFill>
                            <a:sysClr val="windowText" lastClr="000000"/>
                          </a:solidFill>
                          <a:effectLst/>
                        </a:rPr>
                        <a:t>Total </a:t>
                      </a:r>
                      <a:r>
                        <a:rPr lang="en-US" sz="1600" b="1" dirty="0" err="1">
                          <a:solidFill>
                            <a:sysClr val="windowText" lastClr="000000"/>
                          </a:solidFill>
                          <a:effectLst/>
                        </a:rPr>
                        <a:t>privadas</a:t>
                      </a:r>
                      <a:endParaRPr lang="es-DO" sz="16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69610833"/>
                  </a:ext>
                </a:extLst>
              </a:tr>
              <a:tr h="332318">
                <a:tc>
                  <a:txBody>
                    <a:bodyPr/>
                    <a:lstStyle/>
                    <a:p>
                      <a:pPr algn="l">
                        <a:lnSpc>
                          <a:spcPct val="100000"/>
                        </a:lnSpc>
                        <a:spcAft>
                          <a:spcPts val="0"/>
                        </a:spcAft>
                      </a:pPr>
                      <a:r>
                        <a:rPr lang="es-ES" sz="1600" dirty="0">
                          <a:solidFill>
                            <a:sysClr val="windowText" lastClr="000000"/>
                          </a:solidFill>
                          <a:effectLst/>
                        </a:rPr>
                        <a:t>Este</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44</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dirty="0">
                          <a:solidFill>
                            <a:sysClr val="windowText" lastClr="000000"/>
                          </a:solidFill>
                          <a:effectLst/>
                        </a:rPr>
                        <a:t>32 (72.7%)</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dirty="0">
                          <a:solidFill>
                            <a:sysClr val="windowText" lastClr="000000"/>
                          </a:solidFill>
                          <a:effectLst/>
                        </a:rPr>
                        <a:t>12 (27.3%)</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041214"/>
                  </a:ext>
                </a:extLst>
              </a:tr>
              <a:tr h="332318">
                <a:tc>
                  <a:txBody>
                    <a:bodyPr/>
                    <a:lstStyle/>
                    <a:p>
                      <a:pPr algn="l">
                        <a:lnSpc>
                          <a:spcPct val="100000"/>
                        </a:lnSpc>
                        <a:spcAft>
                          <a:spcPts val="0"/>
                        </a:spcAft>
                      </a:pPr>
                      <a:r>
                        <a:rPr lang="es-ES" sz="1600" dirty="0">
                          <a:solidFill>
                            <a:sysClr val="windowText" lastClr="000000"/>
                          </a:solidFill>
                          <a:effectLst/>
                        </a:rPr>
                        <a:t>Norte</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164</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dirty="0">
                          <a:solidFill>
                            <a:sysClr val="windowText" lastClr="000000"/>
                          </a:solidFill>
                          <a:effectLst/>
                        </a:rPr>
                        <a:t>104 (63.4%)</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60 (36.6%)</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7983098"/>
                  </a:ext>
                </a:extLst>
              </a:tr>
              <a:tr h="332318">
                <a:tc>
                  <a:txBody>
                    <a:bodyPr/>
                    <a:lstStyle/>
                    <a:p>
                      <a:pPr algn="l">
                        <a:lnSpc>
                          <a:spcPct val="100000"/>
                        </a:lnSpc>
                        <a:spcAft>
                          <a:spcPts val="0"/>
                        </a:spcAft>
                      </a:pPr>
                      <a:r>
                        <a:rPr lang="es-ES" sz="1600" dirty="0">
                          <a:solidFill>
                            <a:sysClr val="windowText" lastClr="000000"/>
                          </a:solidFill>
                          <a:effectLst/>
                        </a:rPr>
                        <a:t>Suroeste</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122</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89 (73.0%)</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33 (27.0%)</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5973580"/>
                  </a:ext>
                </a:extLst>
              </a:tr>
              <a:tr h="332318">
                <a:tc>
                  <a:txBody>
                    <a:bodyPr/>
                    <a:lstStyle/>
                    <a:p>
                      <a:pPr algn="l">
                        <a:lnSpc>
                          <a:spcPct val="100000"/>
                        </a:lnSpc>
                        <a:spcAft>
                          <a:spcPts val="0"/>
                        </a:spcAft>
                      </a:pPr>
                      <a:r>
                        <a:rPr lang="es-ES" sz="1600" dirty="0">
                          <a:solidFill>
                            <a:sysClr val="windowText" lastClr="000000"/>
                          </a:solidFill>
                          <a:effectLst/>
                        </a:rPr>
                        <a:t>Gran SD</a:t>
                      </a:r>
                      <a:endParaRPr lang="es-DO" sz="16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75</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31 (41.3%)</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a:solidFill>
                            <a:sysClr val="windowText" lastClr="000000"/>
                          </a:solidFill>
                          <a:effectLst/>
                        </a:rPr>
                        <a:t>44 (58.7%)</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706762"/>
                  </a:ext>
                </a:extLst>
              </a:tr>
              <a:tr h="411194">
                <a:tc>
                  <a:txBody>
                    <a:bodyPr/>
                    <a:lstStyle/>
                    <a:p>
                      <a:pPr>
                        <a:lnSpc>
                          <a:spcPct val="100000"/>
                        </a:lnSpc>
                        <a:spcAft>
                          <a:spcPts val="0"/>
                        </a:spcAft>
                      </a:pPr>
                      <a:r>
                        <a:rPr lang="es-ES" sz="1600">
                          <a:solidFill>
                            <a:sysClr val="windowText" lastClr="000000"/>
                          </a:solidFill>
                          <a:effectLst/>
                        </a:rPr>
                        <a:t>Totales</a:t>
                      </a:r>
                      <a:endParaRPr lang="es-DO" sz="16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b="1" dirty="0">
                          <a:solidFill>
                            <a:sysClr val="windowText" lastClr="000000"/>
                          </a:solidFill>
                          <a:effectLst/>
                        </a:rPr>
                        <a:t>405</a:t>
                      </a:r>
                      <a:endParaRPr lang="es-DO" sz="16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b="1" dirty="0">
                          <a:solidFill>
                            <a:sysClr val="windowText" lastClr="000000"/>
                          </a:solidFill>
                          <a:effectLst/>
                        </a:rPr>
                        <a:t>256 (63.2%)</a:t>
                      </a:r>
                      <a:endParaRPr lang="es-DO" sz="16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US" sz="1600" b="1" dirty="0">
                          <a:solidFill>
                            <a:sysClr val="windowText" lastClr="000000"/>
                          </a:solidFill>
                          <a:effectLst/>
                        </a:rPr>
                        <a:t>149 (36.8%)</a:t>
                      </a:r>
                      <a:endParaRPr lang="es-DO" sz="16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4965115"/>
                  </a:ext>
                </a:extLst>
              </a:tr>
            </a:tbl>
          </a:graphicData>
        </a:graphic>
      </p:graphicFrame>
      <p:graphicFrame>
        <p:nvGraphicFramePr>
          <p:cNvPr id="5" name="Gráfico 4">
            <a:extLst>
              <a:ext uri="{FF2B5EF4-FFF2-40B4-BE49-F238E27FC236}">
                <a16:creationId xmlns:a16="http://schemas.microsoft.com/office/drawing/2014/main" id="{62A970E3-C6C9-4E59-962C-B60999B2BE29}"/>
              </a:ext>
            </a:extLst>
          </p:cNvPr>
          <p:cNvGraphicFramePr/>
          <p:nvPr>
            <p:extLst>
              <p:ext uri="{D42A27DB-BD31-4B8C-83A1-F6EECF244321}">
                <p14:modId xmlns:p14="http://schemas.microsoft.com/office/powerpoint/2010/main" val="1060066406"/>
              </p:ext>
            </p:extLst>
          </p:nvPr>
        </p:nvGraphicFramePr>
        <p:xfrm>
          <a:off x="6473373" y="858445"/>
          <a:ext cx="4253095" cy="3164915"/>
        </p:xfrm>
        <a:graphic>
          <a:graphicData uri="http://schemas.openxmlformats.org/drawingml/2006/chart">
            <c:chart xmlns:c="http://schemas.openxmlformats.org/drawingml/2006/chart" xmlns:r="http://schemas.openxmlformats.org/officeDocument/2006/relationships" r:id="rId2"/>
          </a:graphicData>
        </a:graphic>
      </p:graphicFrame>
      <p:sp>
        <p:nvSpPr>
          <p:cNvPr id="11" name="CuadroTexto 10">
            <a:extLst>
              <a:ext uri="{FF2B5EF4-FFF2-40B4-BE49-F238E27FC236}">
                <a16:creationId xmlns:a16="http://schemas.microsoft.com/office/drawing/2014/main" id="{7971062C-EE0D-78C8-F54D-C5E26F586343}"/>
              </a:ext>
            </a:extLst>
          </p:cNvPr>
          <p:cNvSpPr txBox="1"/>
          <p:nvPr/>
        </p:nvSpPr>
        <p:spPr>
          <a:xfrm>
            <a:off x="537028" y="3767984"/>
            <a:ext cx="11289212" cy="2670475"/>
          </a:xfrm>
          <a:prstGeom prst="rect">
            <a:avLst/>
          </a:prstGeom>
          <a:noFill/>
        </p:spPr>
        <p:txBody>
          <a:bodyPr wrap="square">
            <a:spAutoFit/>
          </a:bodyPr>
          <a:lstStyle/>
          <a:p>
            <a:pPr marL="270510" indent="-270510" algn="just"/>
            <a:r>
              <a:rPr lang="es-ES" sz="2000" b="1" dirty="0">
                <a:solidFill>
                  <a:srgbClr val="000000"/>
                </a:solidFill>
                <a:effectLst/>
                <a:latin typeface="Arial" panose="020B0604020202020204" pitchFamily="34" charset="0"/>
                <a:ea typeface="Times New Roman" panose="02020603050405020304" pitchFamily="18" charset="0"/>
              </a:rPr>
              <a:t>Razón de inactividad de las bibliotecas</a:t>
            </a:r>
            <a:endParaRPr lang="es-DO" sz="2000" dirty="0">
              <a:effectLst/>
              <a:latin typeface="Times New Roman" panose="02020603050405020304" pitchFamily="18" charset="0"/>
              <a:ea typeface="Times New Roman" panose="02020603050405020304" pitchFamily="18" charset="0"/>
            </a:endParaRPr>
          </a:p>
          <a:p>
            <a:pPr marL="270510" indent="-270510" algn="just"/>
            <a:r>
              <a:rPr lang="es-ES" sz="1800" b="1"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a:p>
            <a:pPr algn="just">
              <a:lnSpc>
                <a:spcPct val="115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L</a:t>
            </a:r>
            <a:r>
              <a:rPr lang="es-ES" sz="1800" dirty="0">
                <a:effectLst/>
                <a:latin typeface="Arial" panose="020B0604020202020204" pitchFamily="34" charset="0"/>
                <a:ea typeface="Calibri" panose="020F0502020204030204" pitchFamily="34" charset="0"/>
                <a:cs typeface="Times New Roman" panose="02020603050405020304" pitchFamily="18" charset="0"/>
              </a:rPr>
              <a:t>as </a:t>
            </a:r>
            <a:r>
              <a:rPr lang="es-ES" sz="1800" b="1" dirty="0">
                <a:effectLst/>
                <a:latin typeface="Arial" panose="020B0604020202020204" pitchFamily="34" charset="0"/>
                <a:ea typeface="Calibri" panose="020F0502020204030204" pitchFamily="34" charset="0"/>
                <a:cs typeface="Times New Roman" panose="02020603050405020304" pitchFamily="18" charset="0"/>
              </a:rPr>
              <a:t>bibliotecas públicas</a:t>
            </a:r>
            <a:r>
              <a:rPr lang="es-ES" sz="1800" dirty="0">
                <a:effectLst/>
                <a:latin typeface="Arial" panose="020B0604020202020204" pitchFamily="34" charset="0"/>
                <a:ea typeface="Calibri" panose="020F0502020204030204" pitchFamily="34" charset="0"/>
                <a:cs typeface="Times New Roman" panose="02020603050405020304" pitchFamily="18" charset="0"/>
              </a:rPr>
              <a:t>, sobre todo de las alcaldías; cerradas por las alcaldías debido a </a:t>
            </a:r>
            <a:r>
              <a:rPr lang="es-ES" dirty="0">
                <a:latin typeface="Arial" panose="020B0604020202020204" pitchFamily="34" charset="0"/>
                <a:ea typeface="Calibri" panose="020F0502020204030204" pitchFamily="34" charset="0"/>
                <a:cs typeface="Times New Roman" panose="02020603050405020304" pitchFamily="18" charset="0"/>
              </a:rPr>
              <a:t>d</a:t>
            </a:r>
            <a:r>
              <a:rPr lang="es-ES" sz="1800" dirty="0">
                <a:effectLst/>
                <a:latin typeface="Arial" panose="020B0604020202020204" pitchFamily="34" charset="0"/>
                <a:ea typeface="Calibri" panose="020F0502020204030204" pitchFamily="34" charset="0"/>
                <a:cs typeface="Times New Roman" panose="02020603050405020304" pitchFamily="18" charset="0"/>
              </a:rPr>
              <a:t>esinterés  y poca conciencia sobre su importancia, así como por falta de asignación de recursos económicos. Estos espacios se reutilizan como oficinas de las alcaldías, y los acervos documentales se deterioran y desaparecen.</a:t>
            </a:r>
          </a:p>
          <a:p>
            <a:pPr algn="just">
              <a:lnSpc>
                <a:spcPct val="115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Las </a:t>
            </a:r>
            <a:r>
              <a:rPr lang="es-ES" sz="1800" b="1" dirty="0">
                <a:effectLst/>
                <a:latin typeface="Arial" panose="020B0604020202020204" pitchFamily="34" charset="0"/>
                <a:ea typeface="Calibri" panose="020F0502020204030204" pitchFamily="34" charset="0"/>
                <a:cs typeface="Times New Roman" panose="02020603050405020304" pitchFamily="18" charset="0"/>
              </a:rPr>
              <a:t>bibliotecas privadas</a:t>
            </a:r>
            <a:r>
              <a:rPr lang="es-ES" sz="1800" dirty="0">
                <a:effectLst/>
                <a:latin typeface="Arial" panose="020B0604020202020204" pitchFamily="34" charset="0"/>
                <a:ea typeface="Calibri" panose="020F0502020204030204" pitchFamily="34" charset="0"/>
                <a:cs typeface="Times New Roman" panose="02020603050405020304" pitchFamily="18" charset="0"/>
              </a:rPr>
              <a:t>, con excepción de las que pertenecen a instancias de tradición institucional y solidez financiera, son esfuerzos de sectores comunitarios o asociaciones. Son, en consecuencia, iniciativas poco sostenibles, y su cierre se atribuye a la falta de recursos económicos para sustentar su operación.</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79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a:extLst>
              <a:ext uri="{FF2B5EF4-FFF2-40B4-BE49-F238E27FC236}">
                <a16:creationId xmlns:a16="http://schemas.microsoft.com/office/drawing/2014/main" id="{63325391-CC76-9CB2-76B5-59BD1AB0CC73}"/>
              </a:ext>
            </a:extLst>
          </p:cNvPr>
          <p:cNvSpPr txBox="1"/>
          <p:nvPr/>
        </p:nvSpPr>
        <p:spPr>
          <a:xfrm>
            <a:off x="537029" y="340119"/>
            <a:ext cx="10885714" cy="400110"/>
          </a:xfrm>
          <a:prstGeom prst="rect">
            <a:avLst/>
          </a:prstGeom>
          <a:solidFill>
            <a:srgbClr val="002060"/>
          </a:solidFill>
        </p:spPr>
        <p:txBody>
          <a:bodyPr wrap="square">
            <a:spAutoFit/>
          </a:bodyPr>
          <a:lstStyle/>
          <a:p>
            <a:pPr marL="270510" indent="-270510" algn="just"/>
            <a:r>
              <a:rPr lang="es-ES" sz="2000" b="1" dirty="0">
                <a:solidFill>
                  <a:schemeClr val="bg1"/>
                </a:solidFill>
                <a:effectLst/>
                <a:latin typeface="Arial" panose="020B0604020202020204" pitchFamily="34" charset="0"/>
                <a:ea typeface="Times New Roman" panose="02020603050405020304" pitchFamily="18" charset="0"/>
              </a:rPr>
              <a:t>Estado activo o inactivo de las bibliotecas existentes </a:t>
            </a:r>
            <a:endParaRPr lang="es-DO" sz="2000" dirty="0">
              <a:solidFill>
                <a:schemeClr val="bg1"/>
              </a:solidFill>
              <a:effectLst/>
              <a:latin typeface="Times New Roman" panose="02020603050405020304" pitchFamily="18" charset="0"/>
              <a:ea typeface="Times New Roman" panose="02020603050405020304" pitchFamily="18" charset="0"/>
            </a:endParaRPr>
          </a:p>
        </p:txBody>
      </p:sp>
      <p:graphicFrame>
        <p:nvGraphicFramePr>
          <p:cNvPr id="6" name="Tabla 5">
            <a:extLst>
              <a:ext uri="{FF2B5EF4-FFF2-40B4-BE49-F238E27FC236}">
                <a16:creationId xmlns:a16="http://schemas.microsoft.com/office/drawing/2014/main" id="{52C5F38D-5B62-4FF2-4A51-2BB9B5F5BFA7}"/>
              </a:ext>
            </a:extLst>
          </p:cNvPr>
          <p:cNvGraphicFramePr>
            <a:graphicFrameLocks noGrp="1"/>
          </p:cNvGraphicFramePr>
          <p:nvPr>
            <p:extLst>
              <p:ext uri="{D42A27DB-BD31-4B8C-83A1-F6EECF244321}">
                <p14:modId xmlns:p14="http://schemas.microsoft.com/office/powerpoint/2010/main" val="1260225536"/>
              </p:ext>
            </p:extLst>
          </p:nvPr>
        </p:nvGraphicFramePr>
        <p:xfrm>
          <a:off x="913010" y="1190452"/>
          <a:ext cx="6305935" cy="1874520"/>
        </p:xfrm>
        <a:graphic>
          <a:graphicData uri="http://schemas.openxmlformats.org/drawingml/2006/table">
            <a:tbl>
              <a:tblPr firstRow="1" firstCol="1" bandRow="1">
                <a:tableStyleId>{5C22544A-7EE6-4342-B048-85BDC9FD1C3A}</a:tableStyleId>
              </a:tblPr>
              <a:tblGrid>
                <a:gridCol w="1147357">
                  <a:extLst>
                    <a:ext uri="{9D8B030D-6E8A-4147-A177-3AD203B41FA5}">
                      <a16:colId xmlns:a16="http://schemas.microsoft.com/office/drawing/2014/main" val="1993805952"/>
                    </a:ext>
                  </a:extLst>
                </a:gridCol>
                <a:gridCol w="2244437">
                  <a:extLst>
                    <a:ext uri="{9D8B030D-6E8A-4147-A177-3AD203B41FA5}">
                      <a16:colId xmlns:a16="http://schemas.microsoft.com/office/drawing/2014/main" val="1793269098"/>
                    </a:ext>
                  </a:extLst>
                </a:gridCol>
                <a:gridCol w="1496291">
                  <a:extLst>
                    <a:ext uri="{9D8B030D-6E8A-4147-A177-3AD203B41FA5}">
                      <a16:colId xmlns:a16="http://schemas.microsoft.com/office/drawing/2014/main" val="4220559996"/>
                    </a:ext>
                  </a:extLst>
                </a:gridCol>
                <a:gridCol w="1417850">
                  <a:extLst>
                    <a:ext uri="{9D8B030D-6E8A-4147-A177-3AD203B41FA5}">
                      <a16:colId xmlns:a16="http://schemas.microsoft.com/office/drawing/2014/main" val="2521199216"/>
                    </a:ext>
                  </a:extLst>
                </a:gridCol>
              </a:tblGrid>
              <a:tr h="287365">
                <a:tc>
                  <a:txBody>
                    <a:bodyPr/>
                    <a:lstStyle/>
                    <a:p>
                      <a:pPr algn="ctr">
                        <a:lnSpc>
                          <a:spcPct val="100000"/>
                        </a:lnSpc>
                        <a:spcAft>
                          <a:spcPts val="0"/>
                        </a:spcAft>
                      </a:pPr>
                      <a:r>
                        <a:rPr lang="es-ES" sz="1400" dirty="0">
                          <a:solidFill>
                            <a:schemeClr val="tx1"/>
                          </a:solidFill>
                          <a:effectLst/>
                        </a:rPr>
                        <a:t>Región</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es-ES" sz="1400" dirty="0">
                          <a:solidFill>
                            <a:schemeClr val="tx1"/>
                          </a:solidFill>
                          <a:effectLst/>
                        </a:rPr>
                        <a:t>Bibliotecas (con estatus activo/inactivo confirmado)</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en-US" sz="1400" dirty="0">
                          <a:solidFill>
                            <a:schemeClr val="tx1"/>
                          </a:solidFill>
                          <a:effectLst/>
                        </a:rPr>
                        <a:t>Total </a:t>
                      </a:r>
                      <a:r>
                        <a:rPr lang="en-US" sz="1400" dirty="0" err="1">
                          <a:solidFill>
                            <a:schemeClr val="tx1"/>
                          </a:solidFill>
                          <a:effectLst/>
                        </a:rPr>
                        <a:t>activas</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Aft>
                          <a:spcPts val="0"/>
                        </a:spcAft>
                      </a:pPr>
                      <a:r>
                        <a:rPr lang="en-US" sz="1400" dirty="0">
                          <a:solidFill>
                            <a:schemeClr val="tx1"/>
                          </a:solidFill>
                          <a:effectLst/>
                        </a:rPr>
                        <a:t>Total </a:t>
                      </a:r>
                      <a:r>
                        <a:rPr lang="en-US" sz="1400" dirty="0" err="1">
                          <a:solidFill>
                            <a:schemeClr val="tx1"/>
                          </a:solidFill>
                          <a:effectLst/>
                        </a:rPr>
                        <a:t>inactivas</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83571802"/>
                  </a:ext>
                </a:extLst>
              </a:tr>
              <a:tr h="200130">
                <a:tc>
                  <a:txBody>
                    <a:bodyPr/>
                    <a:lstStyle/>
                    <a:p>
                      <a:pPr>
                        <a:lnSpc>
                          <a:spcPct val="100000"/>
                        </a:lnSpc>
                        <a:spcAft>
                          <a:spcPts val="0"/>
                        </a:spcAft>
                      </a:pPr>
                      <a:r>
                        <a:rPr lang="es-ES" sz="1400" dirty="0">
                          <a:solidFill>
                            <a:schemeClr val="tx1"/>
                          </a:solidFill>
                          <a:effectLst/>
                        </a:rPr>
                        <a:t>Este</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44</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32 (72.7%)</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dirty="0">
                          <a:solidFill>
                            <a:schemeClr val="tx1"/>
                          </a:solidFill>
                          <a:effectLst/>
                        </a:rPr>
                        <a:t>12 (27.3%)</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8789766"/>
                  </a:ext>
                </a:extLst>
              </a:tr>
              <a:tr h="200130">
                <a:tc>
                  <a:txBody>
                    <a:bodyPr/>
                    <a:lstStyle/>
                    <a:p>
                      <a:pPr>
                        <a:lnSpc>
                          <a:spcPct val="100000"/>
                        </a:lnSpc>
                        <a:spcAft>
                          <a:spcPts val="0"/>
                        </a:spcAft>
                      </a:pPr>
                      <a:r>
                        <a:rPr lang="es-ES" sz="1400">
                          <a:solidFill>
                            <a:schemeClr val="tx1"/>
                          </a:solidFill>
                          <a:effectLst/>
                        </a:rPr>
                        <a:t>Norte</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80</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73 (91.2%)</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dirty="0">
                          <a:solidFill>
                            <a:schemeClr val="tx1"/>
                          </a:solidFill>
                          <a:effectLst/>
                        </a:rPr>
                        <a:t>7 (8.8%)</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8699240"/>
                  </a:ext>
                </a:extLst>
              </a:tr>
              <a:tr h="200130">
                <a:tc>
                  <a:txBody>
                    <a:bodyPr/>
                    <a:lstStyle/>
                    <a:p>
                      <a:pPr>
                        <a:lnSpc>
                          <a:spcPct val="100000"/>
                        </a:lnSpc>
                        <a:spcAft>
                          <a:spcPts val="0"/>
                        </a:spcAft>
                      </a:pPr>
                      <a:r>
                        <a:rPr lang="es-ES" sz="1400" dirty="0">
                          <a:solidFill>
                            <a:schemeClr val="tx1"/>
                          </a:solidFill>
                          <a:effectLst/>
                        </a:rPr>
                        <a:t>Suroeste </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49</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39 (79.6%)</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10 (20.4%)</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14000"/>
                  </a:ext>
                </a:extLst>
              </a:tr>
              <a:tr h="200130">
                <a:tc>
                  <a:txBody>
                    <a:bodyPr/>
                    <a:lstStyle/>
                    <a:p>
                      <a:pPr>
                        <a:lnSpc>
                          <a:spcPct val="100000"/>
                        </a:lnSpc>
                        <a:spcAft>
                          <a:spcPts val="0"/>
                        </a:spcAft>
                      </a:pPr>
                      <a:r>
                        <a:rPr lang="es-ES" sz="1400" dirty="0">
                          <a:solidFill>
                            <a:schemeClr val="tx1"/>
                          </a:solidFill>
                          <a:effectLst/>
                        </a:rPr>
                        <a:t>GSD</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dirty="0">
                          <a:solidFill>
                            <a:schemeClr val="tx1"/>
                          </a:solidFill>
                          <a:effectLst/>
                        </a:rPr>
                        <a:t>75</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70 (93.3%)</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dirty="0">
                          <a:solidFill>
                            <a:schemeClr val="tx1"/>
                          </a:solidFill>
                          <a:effectLst/>
                        </a:rPr>
                        <a:t>5 (6.7%)</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050176"/>
                  </a:ext>
                </a:extLst>
              </a:tr>
              <a:tr h="0">
                <a:tc>
                  <a:txBody>
                    <a:bodyPr/>
                    <a:lstStyle/>
                    <a:p>
                      <a:pPr algn="r">
                        <a:lnSpc>
                          <a:spcPct val="100000"/>
                        </a:lnSpc>
                        <a:spcAft>
                          <a:spcPts val="0"/>
                        </a:spcAft>
                      </a:pPr>
                      <a:r>
                        <a:rPr lang="es-ES" sz="1400" dirty="0">
                          <a:solidFill>
                            <a:schemeClr val="tx1"/>
                          </a:solidFill>
                          <a:effectLst/>
                        </a:rPr>
                        <a:t>Totales</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248</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a:solidFill>
                            <a:schemeClr val="tx1"/>
                          </a:solidFill>
                          <a:effectLst/>
                        </a:rPr>
                        <a:t>214 (86.3%)</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1400" dirty="0">
                          <a:solidFill>
                            <a:schemeClr val="tx1"/>
                          </a:solidFill>
                          <a:effectLst/>
                        </a:rPr>
                        <a:t>34 (13.7%)</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5236873"/>
                  </a:ext>
                </a:extLst>
              </a:tr>
              <a:tr h="0">
                <a:tc gridSpan="4">
                  <a:txBody>
                    <a:bodyPr/>
                    <a:lstStyle/>
                    <a:p>
                      <a:pPr algn="just">
                        <a:lnSpc>
                          <a:spcPct val="100000"/>
                        </a:lnSpc>
                        <a:spcAft>
                          <a:spcPts val="0"/>
                        </a:spcAft>
                      </a:pPr>
                      <a:r>
                        <a:rPr lang="es-MX" sz="1400" b="0" u="sng" dirty="0">
                          <a:solidFill>
                            <a:schemeClr val="tx1"/>
                          </a:solidFill>
                          <a:effectLst/>
                        </a:rPr>
                        <a:t>Notas</a:t>
                      </a:r>
                      <a:r>
                        <a:rPr lang="es-MX" sz="1400" b="0" dirty="0">
                          <a:solidFill>
                            <a:schemeClr val="tx1"/>
                          </a:solidFill>
                          <a:effectLst/>
                        </a:rPr>
                        <a:t>: </a:t>
                      </a:r>
                      <a:r>
                        <a:rPr lang="es-MX" sz="1100" b="0" dirty="0">
                          <a:solidFill>
                            <a:schemeClr val="tx1"/>
                          </a:solidFill>
                          <a:effectLst/>
                        </a:rPr>
                        <a:t>Norte: 84 bibliotecas sin información sobre estatus actual. / Suroeste; 73 bibliotecas sin información sobre estatus actual.</a:t>
                      </a:r>
                      <a:r>
                        <a:rPr lang="es-ES" sz="1100" b="0" dirty="0">
                          <a:solidFill>
                            <a:schemeClr val="tx1"/>
                          </a:solidFill>
                          <a:effectLst/>
                        </a:rPr>
                        <a:t> </a:t>
                      </a:r>
                      <a:endParaRPr lang="es-DO"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75628447"/>
                  </a:ext>
                </a:extLst>
              </a:tr>
            </a:tbl>
          </a:graphicData>
        </a:graphic>
      </p:graphicFrame>
      <p:graphicFrame>
        <p:nvGraphicFramePr>
          <p:cNvPr id="7" name="Gráfico 6">
            <a:extLst>
              <a:ext uri="{FF2B5EF4-FFF2-40B4-BE49-F238E27FC236}">
                <a16:creationId xmlns:a16="http://schemas.microsoft.com/office/drawing/2014/main" id="{D454F8B9-0EFB-42ED-A188-3502A3365E6C}"/>
              </a:ext>
            </a:extLst>
          </p:cNvPr>
          <p:cNvGraphicFramePr/>
          <p:nvPr>
            <p:extLst>
              <p:ext uri="{D42A27DB-BD31-4B8C-83A1-F6EECF244321}">
                <p14:modId xmlns:p14="http://schemas.microsoft.com/office/powerpoint/2010/main" val="2110977939"/>
              </p:ext>
            </p:extLst>
          </p:nvPr>
        </p:nvGraphicFramePr>
        <p:xfrm>
          <a:off x="7460344" y="1200726"/>
          <a:ext cx="3962400" cy="36021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a 7">
            <a:extLst>
              <a:ext uri="{FF2B5EF4-FFF2-40B4-BE49-F238E27FC236}">
                <a16:creationId xmlns:a16="http://schemas.microsoft.com/office/drawing/2014/main" id="{155F28C1-E1BA-E2AB-A5F8-D675F4DB40BE}"/>
              </a:ext>
            </a:extLst>
          </p:cNvPr>
          <p:cNvGraphicFramePr>
            <a:graphicFrameLocks noGrp="1"/>
          </p:cNvGraphicFramePr>
          <p:nvPr>
            <p:extLst>
              <p:ext uri="{D42A27DB-BD31-4B8C-83A1-F6EECF244321}">
                <p14:modId xmlns:p14="http://schemas.microsoft.com/office/powerpoint/2010/main" val="495221979"/>
              </p:ext>
            </p:extLst>
          </p:nvPr>
        </p:nvGraphicFramePr>
        <p:xfrm>
          <a:off x="769256" y="3354299"/>
          <a:ext cx="6593444" cy="2544157"/>
        </p:xfrm>
        <a:graphic>
          <a:graphicData uri="http://schemas.openxmlformats.org/drawingml/2006/table">
            <a:tbl>
              <a:tblPr firstRow="1" firstCol="1" bandRow="1">
                <a:tableStyleId>{5C22544A-7EE6-4342-B048-85BDC9FD1C3A}</a:tableStyleId>
              </a:tblPr>
              <a:tblGrid>
                <a:gridCol w="838007">
                  <a:extLst>
                    <a:ext uri="{9D8B030D-6E8A-4147-A177-3AD203B41FA5}">
                      <a16:colId xmlns:a16="http://schemas.microsoft.com/office/drawing/2014/main" val="2396404039"/>
                    </a:ext>
                  </a:extLst>
                </a:gridCol>
                <a:gridCol w="930937">
                  <a:extLst>
                    <a:ext uri="{9D8B030D-6E8A-4147-A177-3AD203B41FA5}">
                      <a16:colId xmlns:a16="http://schemas.microsoft.com/office/drawing/2014/main" val="778394363"/>
                    </a:ext>
                  </a:extLst>
                </a:gridCol>
                <a:gridCol w="963699">
                  <a:extLst>
                    <a:ext uri="{9D8B030D-6E8A-4147-A177-3AD203B41FA5}">
                      <a16:colId xmlns:a16="http://schemas.microsoft.com/office/drawing/2014/main" val="2415390810"/>
                    </a:ext>
                  </a:extLst>
                </a:gridCol>
                <a:gridCol w="1175288">
                  <a:extLst>
                    <a:ext uri="{9D8B030D-6E8A-4147-A177-3AD203B41FA5}">
                      <a16:colId xmlns:a16="http://schemas.microsoft.com/office/drawing/2014/main" val="4281757881"/>
                    </a:ext>
                  </a:extLst>
                </a:gridCol>
                <a:gridCol w="1130743">
                  <a:extLst>
                    <a:ext uri="{9D8B030D-6E8A-4147-A177-3AD203B41FA5}">
                      <a16:colId xmlns:a16="http://schemas.microsoft.com/office/drawing/2014/main" val="34703121"/>
                    </a:ext>
                  </a:extLst>
                </a:gridCol>
                <a:gridCol w="1554770">
                  <a:extLst>
                    <a:ext uri="{9D8B030D-6E8A-4147-A177-3AD203B41FA5}">
                      <a16:colId xmlns:a16="http://schemas.microsoft.com/office/drawing/2014/main" val="2045577692"/>
                    </a:ext>
                  </a:extLst>
                </a:gridCol>
              </a:tblGrid>
              <a:tr h="315375">
                <a:tc gridSpan="6">
                  <a:txBody>
                    <a:bodyPr/>
                    <a:lstStyle/>
                    <a:p>
                      <a:pPr algn="ctr">
                        <a:lnSpc>
                          <a:spcPct val="107000"/>
                        </a:lnSpc>
                        <a:spcAft>
                          <a:spcPts val="800"/>
                        </a:spcAft>
                        <a:tabLst>
                          <a:tab pos="5731510" algn="r"/>
                        </a:tabLst>
                      </a:pPr>
                      <a:r>
                        <a:rPr lang="es-ES" sz="1400" dirty="0">
                          <a:solidFill>
                            <a:schemeClr val="tx1"/>
                          </a:solidFill>
                          <a:effectLst/>
                        </a:rPr>
                        <a:t>Institución de pertenencia de las bibliotecas inactivas</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s-DO"/>
                    </a:p>
                  </a:txBody>
                  <a:tcPr/>
                </a:tc>
                <a:tc hMerge="1">
                  <a:txBody>
                    <a:bodyPr/>
                    <a:lstStyle/>
                    <a:p>
                      <a:endParaRPr lang="es-DO"/>
                    </a:p>
                  </a:txBody>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39192871"/>
                  </a:ext>
                </a:extLst>
              </a:tr>
              <a:tr h="234817">
                <a:tc rowSpan="2">
                  <a:txBody>
                    <a:bodyPr/>
                    <a:lstStyle/>
                    <a:p>
                      <a:pPr algn="ctr">
                        <a:lnSpc>
                          <a:spcPct val="107000"/>
                        </a:lnSpc>
                        <a:spcAft>
                          <a:spcPts val="800"/>
                        </a:spcAft>
                        <a:tabLst>
                          <a:tab pos="5731510" algn="r"/>
                        </a:tabLst>
                      </a:pPr>
                      <a:r>
                        <a:rPr lang="es-ES" sz="1400" dirty="0">
                          <a:solidFill>
                            <a:schemeClr val="tx1"/>
                          </a:solidFill>
                          <a:effectLst/>
                        </a:rPr>
                        <a:t>Región</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800"/>
                        </a:spcAft>
                        <a:tabLst>
                          <a:tab pos="5731510" algn="r"/>
                        </a:tabLst>
                      </a:pPr>
                      <a:r>
                        <a:rPr lang="es-ES" sz="1400">
                          <a:solidFill>
                            <a:schemeClr val="tx1"/>
                          </a:solidFill>
                          <a:effectLst/>
                        </a:rPr>
                        <a:t>Públicas</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DO"/>
                    </a:p>
                  </a:txBody>
                  <a:tcPr/>
                </a:tc>
                <a:tc gridSpan="3">
                  <a:txBody>
                    <a:bodyPr/>
                    <a:lstStyle/>
                    <a:p>
                      <a:pPr algn="ctr">
                        <a:lnSpc>
                          <a:spcPct val="107000"/>
                        </a:lnSpc>
                        <a:spcAft>
                          <a:spcPts val="800"/>
                        </a:spcAft>
                        <a:tabLst>
                          <a:tab pos="5731510" algn="r"/>
                        </a:tabLst>
                      </a:pPr>
                      <a:r>
                        <a:rPr lang="es-ES" sz="1400">
                          <a:solidFill>
                            <a:schemeClr val="tx1"/>
                          </a:solidFill>
                          <a:effectLst/>
                        </a:rPr>
                        <a:t>Privadas</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2077605331"/>
                  </a:ext>
                </a:extLst>
              </a:tr>
              <a:tr h="430383">
                <a:tc vMerge="1">
                  <a:txBody>
                    <a:bodyPr/>
                    <a:lstStyle/>
                    <a:p>
                      <a:endParaRPr lang="es-DO"/>
                    </a:p>
                  </a:txBody>
                  <a:tcPr/>
                </a:tc>
                <a:tc>
                  <a:txBody>
                    <a:bodyPr/>
                    <a:lstStyle/>
                    <a:p>
                      <a:pPr algn="ctr">
                        <a:lnSpc>
                          <a:spcPct val="107000"/>
                        </a:lnSpc>
                        <a:spcAft>
                          <a:spcPts val="800"/>
                        </a:spcAft>
                        <a:tabLst>
                          <a:tab pos="5731510" algn="r"/>
                        </a:tabLst>
                      </a:pPr>
                      <a:r>
                        <a:rPr lang="es-ES" sz="1400" dirty="0">
                          <a:solidFill>
                            <a:schemeClr val="tx1"/>
                          </a:solidFill>
                          <a:effectLst/>
                        </a:rPr>
                        <a:t>Alcaldías</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dirty="0">
                          <a:solidFill>
                            <a:schemeClr val="tx1"/>
                          </a:solidFill>
                          <a:effectLst/>
                        </a:rPr>
                        <a:t>Otras estatales</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Fundaciones</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Comunitarias</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Otras privadas</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6524110"/>
                  </a:ext>
                </a:extLst>
              </a:tr>
              <a:tr h="388391">
                <a:tc>
                  <a:txBody>
                    <a:bodyPr/>
                    <a:lstStyle/>
                    <a:p>
                      <a:pPr algn="ctr">
                        <a:lnSpc>
                          <a:spcPct val="107000"/>
                        </a:lnSpc>
                        <a:spcAft>
                          <a:spcPts val="800"/>
                        </a:spcAft>
                        <a:tabLst>
                          <a:tab pos="5731510" algn="r"/>
                        </a:tabLst>
                      </a:pPr>
                      <a:r>
                        <a:rPr lang="es-ES" sz="1400" dirty="0">
                          <a:solidFill>
                            <a:schemeClr val="tx1"/>
                          </a:solidFill>
                          <a:effectLst/>
                        </a:rPr>
                        <a:t>Este</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6</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dirty="0">
                          <a:solidFill>
                            <a:schemeClr val="tx1"/>
                          </a:solidFill>
                          <a:effectLst/>
                        </a:rPr>
                        <a:t>1 (Casa de la Cultura)</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dirty="0">
                          <a:solidFill>
                            <a:schemeClr val="tx1"/>
                          </a:solidFill>
                          <a:effectLst/>
                        </a:rPr>
                        <a:t>0</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dirty="0">
                          <a:solidFill>
                            <a:schemeClr val="tx1"/>
                          </a:solidFill>
                          <a:effectLst/>
                        </a:rPr>
                        <a:t>2</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3</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7264786"/>
                  </a:ext>
                </a:extLst>
              </a:tr>
              <a:tr h="388391">
                <a:tc>
                  <a:txBody>
                    <a:bodyPr/>
                    <a:lstStyle/>
                    <a:p>
                      <a:pPr algn="ctr">
                        <a:lnSpc>
                          <a:spcPct val="107000"/>
                        </a:lnSpc>
                        <a:spcAft>
                          <a:spcPts val="800"/>
                        </a:spcAft>
                        <a:tabLst>
                          <a:tab pos="5731510" algn="r"/>
                        </a:tabLst>
                      </a:pPr>
                      <a:r>
                        <a:rPr lang="es-ES" sz="1400" dirty="0">
                          <a:solidFill>
                            <a:schemeClr val="tx1"/>
                          </a:solidFill>
                          <a:effectLst/>
                        </a:rPr>
                        <a:t>Norte</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dirty="0">
                          <a:solidFill>
                            <a:schemeClr val="tx1"/>
                          </a:solidFill>
                          <a:effectLst/>
                        </a:rPr>
                        <a:t>2</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0</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2</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1</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2 (asociación/Casa del escritor)</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7668672"/>
                  </a:ext>
                </a:extLst>
              </a:tr>
              <a:tr h="205099">
                <a:tc>
                  <a:txBody>
                    <a:bodyPr/>
                    <a:lstStyle/>
                    <a:p>
                      <a:pPr algn="ctr">
                        <a:lnSpc>
                          <a:spcPct val="107000"/>
                        </a:lnSpc>
                        <a:spcAft>
                          <a:spcPts val="800"/>
                        </a:spcAft>
                        <a:tabLst>
                          <a:tab pos="5731510" algn="r"/>
                        </a:tabLst>
                      </a:pPr>
                      <a:r>
                        <a:rPr lang="es-ES" sz="1400" dirty="0">
                          <a:solidFill>
                            <a:schemeClr val="tx1"/>
                          </a:solidFill>
                          <a:effectLst/>
                        </a:rPr>
                        <a:t>Suroeste</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8</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0</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1</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0</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1 (iglesia católica)</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3463337"/>
                  </a:ext>
                </a:extLst>
              </a:tr>
              <a:tr h="210307">
                <a:tc>
                  <a:txBody>
                    <a:bodyPr/>
                    <a:lstStyle/>
                    <a:p>
                      <a:pPr algn="ctr">
                        <a:lnSpc>
                          <a:spcPct val="107000"/>
                        </a:lnSpc>
                        <a:spcAft>
                          <a:spcPts val="800"/>
                        </a:spcAft>
                        <a:tabLst>
                          <a:tab pos="5731510" algn="r"/>
                        </a:tabLst>
                      </a:pPr>
                      <a:r>
                        <a:rPr lang="es-ES" sz="1400" dirty="0">
                          <a:solidFill>
                            <a:schemeClr val="tx1"/>
                          </a:solidFill>
                          <a:effectLst/>
                        </a:rPr>
                        <a:t>GSD</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dirty="0">
                          <a:solidFill>
                            <a:schemeClr val="tx1"/>
                          </a:solidFill>
                          <a:effectLst/>
                        </a:rPr>
                        <a:t>2</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dirty="0">
                          <a:solidFill>
                            <a:schemeClr val="tx1"/>
                          </a:solidFill>
                          <a:effectLst/>
                        </a:rPr>
                        <a:t>1 (CTC)</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0</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2</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tabLst>
                          <a:tab pos="5731510" algn="r"/>
                        </a:tabLst>
                      </a:pPr>
                      <a:r>
                        <a:rPr lang="es-ES" sz="1400">
                          <a:solidFill>
                            <a:schemeClr val="tx1"/>
                          </a:solidFill>
                          <a:effectLst/>
                        </a:rPr>
                        <a:t>0</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4097221"/>
                  </a:ext>
                </a:extLst>
              </a:tr>
              <a:tr h="210307">
                <a:tc>
                  <a:txBody>
                    <a:bodyPr/>
                    <a:lstStyle/>
                    <a:p>
                      <a:pPr algn="r">
                        <a:lnSpc>
                          <a:spcPct val="107000"/>
                        </a:lnSpc>
                        <a:spcAft>
                          <a:spcPts val="800"/>
                        </a:spcAft>
                        <a:tabLst>
                          <a:tab pos="5731510" algn="r"/>
                        </a:tabLst>
                      </a:pPr>
                      <a:r>
                        <a:rPr lang="es-ES" sz="1400">
                          <a:solidFill>
                            <a:schemeClr val="tx1"/>
                          </a:solidFill>
                          <a:effectLst/>
                        </a:rPr>
                        <a:t>Totales</a:t>
                      </a:r>
                      <a:endParaRPr lang="es-D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tabLst>
                          <a:tab pos="5731510" algn="r"/>
                        </a:tabLst>
                      </a:pPr>
                      <a:r>
                        <a:rPr lang="es-ES" sz="1400" dirty="0">
                          <a:solidFill>
                            <a:schemeClr val="tx1"/>
                          </a:solidFill>
                          <a:effectLst/>
                        </a:rPr>
                        <a:t>18 (53.0%)</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tabLst>
                          <a:tab pos="5731510" algn="r"/>
                        </a:tabLst>
                      </a:pPr>
                      <a:r>
                        <a:rPr lang="es-ES" sz="1400" dirty="0">
                          <a:solidFill>
                            <a:schemeClr val="tx1"/>
                          </a:solidFill>
                          <a:effectLst/>
                        </a:rPr>
                        <a:t>2 (5.9%)</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tabLst>
                          <a:tab pos="5731510" algn="r"/>
                        </a:tabLst>
                      </a:pPr>
                      <a:r>
                        <a:rPr lang="es-ES" sz="1400" dirty="0">
                          <a:solidFill>
                            <a:schemeClr val="tx1"/>
                          </a:solidFill>
                          <a:effectLst/>
                        </a:rPr>
                        <a:t>3 (8.8%)</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tabLst>
                          <a:tab pos="5731510" algn="r"/>
                        </a:tabLst>
                      </a:pPr>
                      <a:r>
                        <a:rPr lang="es-ES" sz="1400" dirty="0">
                          <a:solidFill>
                            <a:schemeClr val="tx1"/>
                          </a:solidFill>
                          <a:effectLst/>
                        </a:rPr>
                        <a:t>5 (14.7%)</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tabLst>
                          <a:tab pos="5731510" algn="r"/>
                        </a:tabLst>
                      </a:pPr>
                      <a:r>
                        <a:rPr lang="es-ES" sz="1400" dirty="0">
                          <a:solidFill>
                            <a:schemeClr val="tx1"/>
                          </a:solidFill>
                          <a:effectLst/>
                        </a:rPr>
                        <a:t>6 (17.6%)</a:t>
                      </a:r>
                      <a:endParaRPr lang="es-D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731300"/>
                  </a:ext>
                </a:extLst>
              </a:tr>
            </a:tbl>
          </a:graphicData>
        </a:graphic>
      </p:graphicFrame>
    </p:spTree>
    <p:extLst>
      <p:ext uri="{BB962C8B-B14F-4D97-AF65-F5344CB8AC3E}">
        <p14:creationId xmlns:p14="http://schemas.microsoft.com/office/powerpoint/2010/main" val="428248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763C87-3A1E-4969-9907-35CB40569C5E}"/>
              </a:ext>
            </a:extLst>
          </p:cNvPr>
          <p:cNvSpPr txBox="1"/>
          <p:nvPr/>
        </p:nvSpPr>
        <p:spPr>
          <a:xfrm>
            <a:off x="740229" y="359619"/>
            <a:ext cx="8581324" cy="369332"/>
          </a:xfrm>
          <a:prstGeom prst="rect">
            <a:avLst/>
          </a:prstGeom>
          <a:solidFill>
            <a:srgbClr val="002060"/>
          </a:solidFill>
        </p:spPr>
        <p:txBody>
          <a:bodyPr wrap="square">
            <a:spAutoFit/>
          </a:bodyPr>
          <a:lstStyle/>
          <a:p>
            <a:pPr algn="just"/>
            <a:r>
              <a:rPr lang="es-ES" sz="1800" b="1" dirty="0">
                <a:solidFill>
                  <a:schemeClr val="bg1"/>
                </a:solidFill>
                <a:effectLst/>
                <a:latin typeface="Arial" panose="020B0604020202020204" pitchFamily="34" charset="0"/>
                <a:ea typeface="Times New Roman" panose="02020603050405020304" pitchFamily="18" charset="0"/>
              </a:rPr>
              <a:t>Días y horarios de servicio</a:t>
            </a:r>
            <a:endParaRPr lang="es-DO" sz="1800" dirty="0">
              <a:solidFill>
                <a:schemeClr val="bg1"/>
              </a:solidFill>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7EED9A2C-0A60-4390-CF6C-8759819DF2EA}"/>
              </a:ext>
            </a:extLst>
          </p:cNvPr>
          <p:cNvSpPr txBox="1"/>
          <p:nvPr/>
        </p:nvSpPr>
        <p:spPr>
          <a:xfrm>
            <a:off x="705394" y="1381840"/>
            <a:ext cx="10781211" cy="2593018"/>
          </a:xfrm>
          <a:prstGeom prst="rect">
            <a:avLst/>
          </a:prstGeom>
          <a:noFill/>
        </p:spPr>
        <p:txBody>
          <a:bodyPr wrap="square">
            <a:spAutoFit/>
          </a:bodyPr>
          <a:lstStyle/>
          <a:p>
            <a:pPr algn="just">
              <a:lnSpc>
                <a:spcPct val="115000"/>
              </a:lnSpc>
            </a:pPr>
            <a:r>
              <a:rPr lang="es-MX" sz="1800" b="1" dirty="0">
                <a:solidFill>
                  <a:srgbClr val="000000"/>
                </a:solidFill>
                <a:effectLst/>
                <a:latin typeface="Arial" panose="020B0604020202020204" pitchFamily="34" charset="0"/>
                <a:ea typeface="Times New Roman" panose="02020603050405020304" pitchFamily="18" charset="0"/>
              </a:rPr>
              <a:t>Algunos patrones generales son identificables respecto a los datos anteriores</a:t>
            </a:r>
            <a:r>
              <a:rPr lang="es-MX" b="1" dirty="0">
                <a:solidFill>
                  <a:srgbClr val="000000"/>
                </a:solidFill>
                <a:latin typeface="Arial" panose="020B0604020202020204" pitchFamily="34" charset="0"/>
                <a:ea typeface="Times New Roman" panose="02020603050405020304" pitchFamily="18" charset="0"/>
              </a:rPr>
              <a:t>:</a:t>
            </a:r>
            <a:endParaRPr lang="es-DO" sz="2000" b="1" dirty="0">
              <a:effectLst/>
              <a:latin typeface="Times New Roman" panose="02020603050405020304" pitchFamily="18" charset="0"/>
              <a:ea typeface="Times New Roman" panose="02020603050405020304" pitchFamily="18" charset="0"/>
            </a:endParaRPr>
          </a:p>
          <a:p>
            <a:pPr algn="just">
              <a:lnSpc>
                <a:spcPct val="50000"/>
              </a:lnSpc>
              <a:spcAft>
                <a:spcPts val="800"/>
              </a:spcAft>
            </a:pPr>
            <a:r>
              <a:rPr lang="es-E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Ninguna de las bibliotecas (ya sea pública o privada) ofrece servicios los domingos.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50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Ninguna de bibliotecas estatales opera en horarios nocturnos (más tarde de las 6:00 p.m.).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50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90170" indent="-90170" algn="just">
              <a:lnSpc>
                <a:spcPct val="115000"/>
              </a:lnSpc>
              <a:spcAft>
                <a:spcPts val="800"/>
              </a:spcAft>
            </a:pPr>
            <a:r>
              <a:rPr lang="es-E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Algunas de las bibliotecas públicas ofrece sus servicios los sábados, pero con horarios más limitados que los que tienen de lunes a viernes. El cierre de las bibliotecas los sábados es más temprano.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5979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52D86A-9EC4-443B-AE04-0FEE1D53FE01}"/>
              </a:ext>
            </a:extLst>
          </p:cNvPr>
          <p:cNvSpPr txBox="1"/>
          <p:nvPr/>
        </p:nvSpPr>
        <p:spPr>
          <a:xfrm>
            <a:off x="464457" y="467863"/>
            <a:ext cx="10856686" cy="369332"/>
          </a:xfrm>
          <a:prstGeom prst="rect">
            <a:avLst/>
          </a:prstGeom>
          <a:solidFill>
            <a:srgbClr val="002060"/>
          </a:solidFill>
        </p:spPr>
        <p:txBody>
          <a:bodyPr wrap="square">
            <a:spAutoFit/>
          </a:bodyPr>
          <a:lstStyle/>
          <a:p>
            <a:pPr marL="270510" indent="-270510" algn="just">
              <a:tabLst>
                <a:tab pos="1477010" algn="l"/>
              </a:tabLst>
            </a:pPr>
            <a:r>
              <a:rPr lang="es-ES" sz="1800" b="1" dirty="0">
                <a:solidFill>
                  <a:schemeClr val="bg1"/>
                </a:solidFill>
                <a:effectLst/>
                <a:latin typeface="Arial" panose="020B0604020202020204" pitchFamily="34" charset="0"/>
                <a:ea typeface="Times New Roman" panose="02020603050405020304" pitchFamily="18" charset="0"/>
              </a:rPr>
              <a:t>Contraste con Mecanismos de Participación Regionales e Internacionales.</a:t>
            </a:r>
            <a:endParaRPr lang="es-DO" sz="2000" dirty="0">
              <a:solidFill>
                <a:schemeClr val="bg1"/>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C6A1D1A3-0192-4762-A3A4-FED5203699E7}"/>
              </a:ext>
            </a:extLst>
          </p:cNvPr>
          <p:cNvSpPr txBox="1"/>
          <p:nvPr/>
        </p:nvSpPr>
        <p:spPr>
          <a:xfrm>
            <a:off x="275771" y="1142547"/>
            <a:ext cx="11640457" cy="5488682"/>
          </a:xfrm>
          <a:prstGeom prst="rect">
            <a:avLst/>
          </a:prstGeom>
          <a:noFill/>
        </p:spPr>
        <p:txBody>
          <a:bodyPr wrap="square">
            <a:spAutoFit/>
          </a:bodyPr>
          <a:lstStyle/>
          <a:p>
            <a:pPr algn="just"/>
            <a:r>
              <a:rPr lang="es-ES" sz="1600" dirty="0">
                <a:solidFill>
                  <a:srgbClr val="000000"/>
                </a:solidFill>
                <a:effectLst/>
                <a:latin typeface="Arial" panose="020B0604020202020204" pitchFamily="34" charset="0"/>
                <a:ea typeface="Times New Roman" panose="02020603050405020304" pitchFamily="18" charset="0"/>
              </a:rPr>
              <a:t>En general, las instancias </a:t>
            </a:r>
            <a:r>
              <a:rPr lang="es-ES" sz="1600" u="sng" dirty="0">
                <a:solidFill>
                  <a:srgbClr val="000000"/>
                </a:solidFill>
                <a:effectLst/>
                <a:latin typeface="Arial" panose="020B0604020202020204" pitchFamily="34" charset="0"/>
                <a:ea typeface="Times New Roman" panose="02020603050405020304" pitchFamily="18" charset="0"/>
              </a:rPr>
              <a:t>gubernamentales</a:t>
            </a:r>
            <a:r>
              <a:rPr lang="es-ES" sz="1600" dirty="0">
                <a:solidFill>
                  <a:srgbClr val="000000"/>
                </a:solidFill>
                <a:effectLst/>
                <a:latin typeface="Arial" panose="020B0604020202020204" pitchFamily="34" charset="0"/>
                <a:ea typeface="Times New Roman" panose="02020603050405020304" pitchFamily="18" charset="0"/>
              </a:rPr>
              <a:t> que tienen bibliotecas son las siguientes (en orden descendente según frecuencia):</a:t>
            </a:r>
            <a:endParaRPr lang="es-DO" sz="1600" dirty="0">
              <a:effectLst/>
              <a:latin typeface="Times New Roman" panose="02020603050405020304" pitchFamily="18" charset="0"/>
              <a:ea typeface="Times New Roman" panose="02020603050405020304" pitchFamily="18" charset="0"/>
            </a:endParaRPr>
          </a:p>
          <a:p>
            <a:pPr algn="just"/>
            <a:r>
              <a:rPr lang="es-ES" sz="1600"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marL="285750" lvl="0" indent="-285750" algn="just">
              <a:lnSpc>
                <a:spcPct val="115000"/>
              </a:lnSpc>
              <a:buFont typeface="Arial" panose="020B0604020202020204" pitchFamily="34" charset="0"/>
              <a:buChar char="•"/>
            </a:pPr>
            <a:r>
              <a:rPr lang="es-ES" sz="1600" dirty="0">
                <a:solidFill>
                  <a:srgbClr val="000000"/>
                </a:solidFill>
                <a:effectLst/>
                <a:latin typeface="Arial" panose="020B0604020202020204" pitchFamily="34" charset="0"/>
                <a:ea typeface="Times New Roman" panose="02020603050405020304" pitchFamily="18" charset="0"/>
              </a:rPr>
              <a:t>En primer lugar: Alcaldías y Juntas del Distritos Municipales</a:t>
            </a:r>
            <a:endParaRPr lang="es-DO" sz="1600" dirty="0">
              <a:effectLst/>
              <a:latin typeface="Times New Roman" panose="02020603050405020304" pitchFamily="18" charset="0"/>
              <a:ea typeface="Times New Roman" panose="02020603050405020304" pitchFamily="18" charset="0"/>
            </a:endParaRPr>
          </a:p>
          <a:p>
            <a:pPr algn="just">
              <a:lnSpc>
                <a:spcPct val="50000"/>
              </a:lnSpc>
            </a:pPr>
            <a:r>
              <a:rPr lang="es-ES" sz="1600"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marL="285750" lvl="0" indent="-285750" algn="just">
              <a:lnSpc>
                <a:spcPct val="115000"/>
              </a:lnSpc>
              <a:buFont typeface="Arial" panose="020B0604020202020204" pitchFamily="34" charset="0"/>
              <a:buChar char="•"/>
            </a:pPr>
            <a:r>
              <a:rPr lang="es-ES" sz="1600" dirty="0">
                <a:solidFill>
                  <a:srgbClr val="000000"/>
                </a:solidFill>
                <a:effectLst/>
                <a:latin typeface="Arial" panose="020B0604020202020204" pitchFamily="34" charset="0"/>
                <a:ea typeface="Times New Roman" panose="02020603050405020304" pitchFamily="18" charset="0"/>
              </a:rPr>
              <a:t>En segundo lugar: Centros Tecnológicos Comunitarios, </a:t>
            </a:r>
            <a:r>
              <a:rPr lang="es-DO" sz="1600" i="1" dirty="0">
                <a:solidFill>
                  <a:srgbClr val="000000"/>
                </a:solidFill>
                <a:effectLst/>
                <a:latin typeface="Arial" panose="020B0604020202020204" pitchFamily="34" charset="0"/>
                <a:ea typeface="Times New Roman" panose="02020603050405020304" pitchFamily="18" charset="0"/>
              </a:rPr>
              <a:t>Ministerio de Cultura, </a:t>
            </a:r>
            <a:r>
              <a:rPr lang="es-ES" sz="1600" i="1" dirty="0">
                <a:solidFill>
                  <a:srgbClr val="000000"/>
                </a:solidFill>
                <a:effectLst/>
                <a:latin typeface="Arial" panose="020B0604020202020204" pitchFamily="34" charset="0"/>
                <a:ea typeface="Times New Roman" panose="02020603050405020304" pitchFamily="18" charset="0"/>
              </a:rPr>
              <a:t>Ministerio de Educación, Biblioteca Nacional Pedro Henríquez Ureña</a:t>
            </a:r>
            <a:endParaRPr lang="es-DO" sz="1600" dirty="0">
              <a:effectLst/>
              <a:latin typeface="Times New Roman" panose="02020603050405020304" pitchFamily="18" charset="0"/>
              <a:ea typeface="Times New Roman" panose="02020603050405020304" pitchFamily="18" charset="0"/>
            </a:endParaRPr>
          </a:p>
          <a:p>
            <a:pPr marL="285750" indent="-285750" algn="just">
              <a:lnSpc>
                <a:spcPct val="50000"/>
              </a:lnSpc>
              <a:buFont typeface="Arial" panose="020B0604020202020204" pitchFamily="34" charset="0"/>
              <a:buChar char="•"/>
            </a:pPr>
            <a:r>
              <a:rPr lang="es-ES" sz="1600"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marL="285750" lvl="0" indent="-285750" algn="just">
              <a:lnSpc>
                <a:spcPct val="115000"/>
              </a:lnSpc>
              <a:spcAft>
                <a:spcPts val="800"/>
              </a:spcAft>
              <a:buFont typeface="Arial" panose="020B0604020202020204" pitchFamily="34" charset="0"/>
              <a:buChar char="•"/>
            </a:pPr>
            <a:r>
              <a:rPr lang="es-ES" sz="1600" dirty="0">
                <a:effectLst/>
                <a:latin typeface="Arial" panose="020B0604020202020204" pitchFamily="34" charset="0"/>
                <a:ea typeface="Calibri" panose="020F0502020204030204" pitchFamily="34" charset="0"/>
                <a:cs typeface="Times New Roman" panose="02020603050405020304" pitchFamily="18" charset="0"/>
              </a:rPr>
              <a:t>En tercer lugar: </a:t>
            </a:r>
            <a:r>
              <a:rPr lang="es-DO" sz="1600" dirty="0">
                <a:effectLst/>
                <a:latin typeface="Arial" panose="020B0604020202020204" pitchFamily="34" charset="0"/>
                <a:ea typeface="Calibri" panose="020F0502020204030204" pitchFamily="34" charset="0"/>
                <a:cs typeface="Times New Roman" panose="02020603050405020304" pitchFamily="18" charset="0"/>
              </a:rPr>
              <a:t>Archivo General de la Nación (AGN), Banco Central, BANRESERVAS, </a:t>
            </a:r>
            <a:r>
              <a:rPr lang="es-ES" sz="1600" dirty="0">
                <a:effectLst/>
                <a:latin typeface="Arial" panose="020B0604020202020204" pitchFamily="34" charset="0"/>
                <a:ea typeface="Calibri" panose="020F0502020204030204" pitchFamily="34" charset="0"/>
                <a:cs typeface="Times New Roman" panose="02020603050405020304" pitchFamily="18" charset="0"/>
              </a:rPr>
              <a:t>Casa de la Cultura, Centro de Corrección y Rehabilitación, </a:t>
            </a:r>
            <a:r>
              <a:rPr lang="es-DO" sz="1600" dirty="0">
                <a:effectLst/>
                <a:latin typeface="Arial" panose="020B0604020202020204" pitchFamily="34" charset="0"/>
                <a:ea typeface="Calibri" panose="020F0502020204030204" pitchFamily="34" charset="0"/>
                <a:cs typeface="Times New Roman" panose="02020603050405020304" pitchFamily="18" charset="0"/>
              </a:rPr>
              <a:t>Cruz Roja, </a:t>
            </a:r>
            <a:r>
              <a:rPr lang="es-ES" sz="1600" dirty="0">
                <a:effectLst/>
                <a:latin typeface="Arial" panose="020B0604020202020204" pitchFamily="34" charset="0"/>
                <a:ea typeface="Calibri" panose="020F0502020204030204" pitchFamily="34" charset="0"/>
                <a:cs typeface="Times New Roman" panose="02020603050405020304" pitchFamily="18" charset="0"/>
              </a:rPr>
              <a:t>Despacho de la Primera Dama, gobernación SD, </a:t>
            </a:r>
            <a:r>
              <a:rPr lang="es-DO" sz="1600" dirty="0">
                <a:effectLst/>
                <a:latin typeface="Arial" panose="020B0604020202020204" pitchFamily="34" charset="0"/>
                <a:ea typeface="Calibri" panose="020F0502020204030204" pitchFamily="34" charset="0"/>
                <a:cs typeface="Times New Roman" panose="02020603050405020304" pitchFamily="18" charset="0"/>
              </a:rPr>
              <a:t>INAPRE, Instituto Tecnológico de Las Américas (ITLA), Instituto de Formación Docente Salomé Ureña (</a:t>
            </a:r>
            <a:r>
              <a:rPr lang="es-MX" sz="1600" dirty="0">
                <a:effectLst/>
                <a:latin typeface="Arial" panose="020B0604020202020204" pitchFamily="34" charset="0"/>
                <a:ea typeface="Times New Roman" panose="02020603050405020304" pitchFamily="18" charset="0"/>
                <a:cs typeface="Times New Roman" panose="02020603050405020304" pitchFamily="18" charset="0"/>
              </a:rPr>
              <a:t>ISFODOSU), </a:t>
            </a:r>
            <a:r>
              <a:rPr lang="es-ES" sz="1600" dirty="0">
                <a:effectLst/>
                <a:latin typeface="Arial" panose="020B0604020202020204" pitchFamily="34" charset="0"/>
                <a:ea typeface="Calibri" panose="020F0502020204030204" pitchFamily="34" charset="0"/>
                <a:cs typeface="Times New Roman" panose="02020603050405020304" pitchFamily="18" charset="0"/>
              </a:rPr>
              <a:t>La Isleta, </a:t>
            </a:r>
            <a:r>
              <a:rPr lang="es-DO" sz="1600" dirty="0">
                <a:effectLst/>
                <a:latin typeface="Arial" panose="020B0604020202020204" pitchFamily="34" charset="0"/>
                <a:ea typeface="Calibri" panose="020F0502020204030204" pitchFamily="34" charset="0"/>
                <a:cs typeface="Times New Roman" panose="02020603050405020304" pitchFamily="18" charset="0"/>
              </a:rPr>
              <a:t>Museo de las Casas Reales, </a:t>
            </a:r>
            <a:r>
              <a:rPr lang="es-MX" sz="1600" dirty="0">
                <a:effectLst/>
                <a:latin typeface="Arial" panose="020B0604020202020204" pitchFamily="34" charset="0"/>
                <a:ea typeface="Calibri" panose="020F0502020204030204" pitchFamily="34" charset="0"/>
                <a:cs typeface="Times New Roman" panose="02020603050405020304" pitchFamily="18" charset="0"/>
              </a:rPr>
              <a:t>Museo Natural de Historia, </a:t>
            </a:r>
            <a:r>
              <a:rPr lang="es-MX" sz="1600" dirty="0">
                <a:effectLst/>
                <a:latin typeface="Arial" panose="020B0604020202020204" pitchFamily="34" charset="0"/>
                <a:ea typeface="Times New Roman" panose="02020603050405020304" pitchFamily="18" charset="0"/>
                <a:cs typeface="Times New Roman" panose="02020603050405020304" pitchFamily="18" charset="0"/>
              </a:rPr>
              <a:t>Palacio de Justicia, </a:t>
            </a:r>
            <a:r>
              <a:rPr lang="es-DO" sz="1600" dirty="0">
                <a:effectLst/>
                <a:latin typeface="Arial" panose="020B0604020202020204" pitchFamily="34" charset="0"/>
                <a:ea typeface="Calibri" panose="020F0502020204030204" pitchFamily="34" charset="0"/>
                <a:cs typeface="Times New Roman" panose="02020603050405020304" pitchFamily="18" charset="0"/>
              </a:rPr>
              <a:t>Universidad Autónoma de Santo Domingo (UASD), Vicepresidencia de la República.</a:t>
            </a:r>
            <a:endParaRPr lang="es-DO"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s-ES" sz="1600"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algn="just">
              <a:lnSpc>
                <a:spcPct val="115000"/>
              </a:lnSpc>
            </a:pPr>
            <a:r>
              <a:rPr lang="es-ES" sz="1600" dirty="0">
                <a:solidFill>
                  <a:srgbClr val="000000"/>
                </a:solidFill>
                <a:effectLst/>
                <a:latin typeface="Arial" panose="020B0604020202020204" pitchFamily="34" charset="0"/>
                <a:ea typeface="Times New Roman" panose="02020603050405020304" pitchFamily="18" charset="0"/>
              </a:rPr>
              <a:t>Las instancias </a:t>
            </a:r>
            <a:r>
              <a:rPr lang="es-ES" sz="1600" u="sng" dirty="0">
                <a:solidFill>
                  <a:srgbClr val="000000"/>
                </a:solidFill>
                <a:effectLst/>
                <a:latin typeface="Arial" panose="020B0604020202020204" pitchFamily="34" charset="0"/>
                <a:ea typeface="Times New Roman" panose="02020603050405020304" pitchFamily="18" charset="0"/>
              </a:rPr>
              <a:t>privadas</a:t>
            </a:r>
            <a:r>
              <a:rPr lang="es-ES" sz="1600" dirty="0">
                <a:solidFill>
                  <a:srgbClr val="000000"/>
                </a:solidFill>
                <a:effectLst/>
                <a:latin typeface="Arial" panose="020B0604020202020204" pitchFamily="34" charset="0"/>
                <a:ea typeface="Times New Roman" panose="02020603050405020304" pitchFamily="18" charset="0"/>
              </a:rPr>
              <a:t> que tienen bibliotecas son las siguientes (en orden descendente según frecuencia):</a:t>
            </a:r>
            <a:endParaRPr lang="es-DO" sz="1600" dirty="0">
              <a:effectLst/>
              <a:latin typeface="Times New Roman" panose="02020603050405020304" pitchFamily="18" charset="0"/>
              <a:ea typeface="Times New Roman" panose="02020603050405020304" pitchFamily="18" charset="0"/>
            </a:endParaRPr>
          </a:p>
          <a:p>
            <a:pPr algn="just">
              <a:lnSpc>
                <a:spcPct val="50000"/>
              </a:lnSpc>
            </a:pPr>
            <a:r>
              <a:rPr lang="es-ES" sz="1600"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marL="285750" lvl="0" indent="-285750" algn="just">
              <a:buFont typeface="Wingdings" panose="05000000000000000000" pitchFamily="2" charset="2"/>
              <a:buChar char="§"/>
            </a:pPr>
            <a:r>
              <a:rPr lang="es-ES" sz="1600" dirty="0">
                <a:solidFill>
                  <a:srgbClr val="000000"/>
                </a:solidFill>
                <a:effectLst/>
                <a:latin typeface="Arial" panose="020B0604020202020204" pitchFamily="34" charset="0"/>
                <a:ea typeface="Times New Roman" panose="02020603050405020304" pitchFamily="18" charset="0"/>
              </a:rPr>
              <a:t>En primer lugar: fundaciones, centros culturales y comunitarios y clubes</a:t>
            </a:r>
            <a:endParaRPr lang="es-DO" sz="1600" dirty="0">
              <a:effectLst/>
              <a:latin typeface="Times New Roman" panose="02020603050405020304" pitchFamily="18" charset="0"/>
              <a:ea typeface="Times New Roman" panose="02020603050405020304" pitchFamily="18" charset="0"/>
            </a:endParaRPr>
          </a:p>
          <a:p>
            <a:pPr marL="90170" algn="just">
              <a:lnSpc>
                <a:spcPct val="50000"/>
              </a:lnSpc>
            </a:pPr>
            <a:r>
              <a:rPr lang="es-ES" sz="1600"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marL="285750" lvl="0" indent="-285750" algn="just">
              <a:buFont typeface="Wingdings" panose="05000000000000000000" pitchFamily="2" charset="2"/>
              <a:buChar char="§"/>
            </a:pPr>
            <a:r>
              <a:rPr lang="es-ES" sz="1600" dirty="0">
                <a:solidFill>
                  <a:srgbClr val="000000"/>
                </a:solidFill>
                <a:effectLst/>
                <a:latin typeface="Arial" panose="020B0604020202020204" pitchFamily="34" charset="0"/>
                <a:ea typeface="Times New Roman" panose="02020603050405020304" pitchFamily="18" charset="0"/>
              </a:rPr>
              <a:t>En segundo lugar: universidades y academias</a:t>
            </a:r>
            <a:endParaRPr lang="es-DO" sz="1600" dirty="0">
              <a:effectLst/>
              <a:latin typeface="Times New Roman" panose="02020603050405020304" pitchFamily="18" charset="0"/>
              <a:ea typeface="Times New Roman" panose="02020603050405020304" pitchFamily="18" charset="0"/>
            </a:endParaRPr>
          </a:p>
          <a:p>
            <a:pPr marL="180340" algn="just">
              <a:lnSpc>
                <a:spcPct val="50000"/>
              </a:lnSpc>
            </a:pPr>
            <a:r>
              <a:rPr lang="es-ES" sz="1600" b="1"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marL="285750" lvl="0" indent="-285750" algn="just">
              <a:buFont typeface="Wingdings" panose="05000000000000000000" pitchFamily="2" charset="2"/>
              <a:buChar char="§"/>
              <a:tabLst>
                <a:tab pos="180340" algn="l"/>
              </a:tabLst>
            </a:pPr>
            <a:r>
              <a:rPr lang="es-ES" sz="1600" dirty="0">
                <a:solidFill>
                  <a:srgbClr val="000000"/>
                </a:solidFill>
                <a:effectLst/>
                <a:latin typeface="Arial" panose="020B0604020202020204" pitchFamily="34" charset="0"/>
                <a:ea typeface="Times New Roman" panose="02020603050405020304" pitchFamily="18" charset="0"/>
              </a:rPr>
              <a:t>En tercer lugar: iniciativas particulares personales, iglesias (mayoría católica)</a:t>
            </a:r>
            <a:endParaRPr lang="es-DO" sz="1600" dirty="0">
              <a:effectLst/>
              <a:latin typeface="Times New Roman" panose="02020603050405020304" pitchFamily="18" charset="0"/>
              <a:ea typeface="Times New Roman" panose="02020603050405020304" pitchFamily="18" charset="0"/>
            </a:endParaRPr>
          </a:p>
          <a:p>
            <a:pPr marL="90170" algn="just">
              <a:lnSpc>
                <a:spcPct val="50000"/>
              </a:lnSpc>
              <a:tabLst>
                <a:tab pos="180340" algn="l"/>
              </a:tabLst>
            </a:pPr>
            <a:r>
              <a:rPr lang="es-ES" sz="1600" dirty="0">
                <a:effectLst/>
                <a:latin typeface="Arial" panose="020B0604020202020204" pitchFamily="34" charset="0"/>
                <a:ea typeface="Times New Roman" panose="02020603050405020304" pitchFamily="18" charset="0"/>
              </a:rPr>
              <a:t> </a:t>
            </a:r>
            <a:endParaRPr lang="es-DO" sz="1600" dirty="0">
              <a:effectLst/>
              <a:latin typeface="Times New Roman" panose="02020603050405020304" pitchFamily="18" charset="0"/>
              <a:ea typeface="Times New Roman" panose="02020603050405020304" pitchFamily="18" charset="0"/>
            </a:endParaRPr>
          </a:p>
          <a:p>
            <a:pPr marL="285750" lvl="0" indent="-285750" algn="just">
              <a:buFont typeface="Wingdings" panose="05000000000000000000" pitchFamily="2" charset="2"/>
              <a:buChar char="§"/>
              <a:tabLst>
                <a:tab pos="180340" algn="l"/>
              </a:tabLst>
            </a:pPr>
            <a:r>
              <a:rPr lang="es-ES" sz="1600" dirty="0">
                <a:solidFill>
                  <a:srgbClr val="000000"/>
                </a:solidFill>
                <a:effectLst/>
                <a:latin typeface="Arial" panose="020B0604020202020204" pitchFamily="34" charset="0"/>
                <a:ea typeface="Times New Roman" panose="02020603050405020304" pitchFamily="18" charset="0"/>
              </a:rPr>
              <a:t>En cuarto lugar: entidades bancarias y patronatos</a:t>
            </a:r>
            <a:endParaRPr lang="es-DO" sz="1600"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7063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6B83B57-8B60-DBB2-34AB-C2C9381E14EC}"/>
              </a:ext>
            </a:extLst>
          </p:cNvPr>
          <p:cNvSpPr txBox="1"/>
          <p:nvPr/>
        </p:nvSpPr>
        <p:spPr>
          <a:xfrm>
            <a:off x="350520" y="150614"/>
            <a:ext cx="5166360" cy="646331"/>
          </a:xfrm>
          <a:prstGeom prst="rect">
            <a:avLst/>
          </a:prstGeom>
          <a:noFill/>
        </p:spPr>
        <p:txBody>
          <a:bodyPr wrap="square">
            <a:spAutoFit/>
          </a:bodyPr>
          <a:lstStyle/>
          <a:p>
            <a:pPr algn="ctr"/>
            <a:r>
              <a:rPr lang="es-ES" sz="1800" b="1" dirty="0">
                <a:solidFill>
                  <a:schemeClr val="bg1"/>
                </a:solidFill>
                <a:effectLst/>
                <a:highlight>
                  <a:srgbClr val="040472"/>
                </a:highlight>
                <a:latin typeface="Arial" panose="020B0604020202020204" pitchFamily="34" charset="0"/>
                <a:ea typeface="Times New Roman" panose="02020603050405020304" pitchFamily="18" charset="0"/>
              </a:rPr>
              <a:t>SERVICIOS QUE DEBEN OFRECER</a:t>
            </a:r>
          </a:p>
          <a:p>
            <a:pPr algn="ctr"/>
            <a:r>
              <a:rPr lang="es-ES" b="1" dirty="0">
                <a:solidFill>
                  <a:schemeClr val="bg1"/>
                </a:solidFill>
                <a:highlight>
                  <a:srgbClr val="040472"/>
                </a:highlight>
                <a:latin typeface="Arial" panose="020B0604020202020204" pitchFamily="34" charset="0"/>
                <a:ea typeface="Times New Roman" panose="02020603050405020304" pitchFamily="18" charset="0"/>
              </a:rPr>
              <a:t>L</a:t>
            </a:r>
            <a:r>
              <a:rPr lang="es-ES" sz="1800" b="1" dirty="0">
                <a:solidFill>
                  <a:schemeClr val="bg1"/>
                </a:solidFill>
                <a:effectLst/>
                <a:highlight>
                  <a:srgbClr val="040472"/>
                </a:highlight>
                <a:latin typeface="Arial" panose="020B0604020202020204" pitchFamily="34" charset="0"/>
                <a:ea typeface="Times New Roman" panose="02020603050405020304" pitchFamily="18" charset="0"/>
              </a:rPr>
              <a:t>AS BIBLIOTECAS</a:t>
            </a:r>
            <a:endParaRPr lang="es-DO" sz="2000" dirty="0">
              <a:solidFill>
                <a:schemeClr val="bg1"/>
              </a:solidFill>
              <a:effectLst/>
              <a:highlight>
                <a:srgbClr val="040472"/>
              </a:highlight>
              <a:latin typeface="Times New Roman" panose="02020603050405020304" pitchFamily="18" charset="0"/>
              <a:ea typeface="Times New Roman" panose="02020603050405020304" pitchFamily="18" charset="0"/>
            </a:endParaRPr>
          </a:p>
        </p:txBody>
      </p:sp>
      <p:sp>
        <p:nvSpPr>
          <p:cNvPr id="8" name="CuadroTexto 7">
            <a:extLst>
              <a:ext uri="{FF2B5EF4-FFF2-40B4-BE49-F238E27FC236}">
                <a16:creationId xmlns:a16="http://schemas.microsoft.com/office/drawing/2014/main" id="{91985704-5A8F-AFAA-6781-1306528A0A01}"/>
              </a:ext>
            </a:extLst>
          </p:cNvPr>
          <p:cNvSpPr txBox="1"/>
          <p:nvPr/>
        </p:nvSpPr>
        <p:spPr>
          <a:xfrm>
            <a:off x="548640" y="1013520"/>
            <a:ext cx="4968240" cy="5693866"/>
          </a:xfrm>
          <a:prstGeom prst="rect">
            <a:avLst/>
          </a:prstGeom>
          <a:noFill/>
        </p:spPr>
        <p:txBody>
          <a:bodyPr wrap="square">
            <a:spAutoFit/>
          </a:bodyPr>
          <a:lstStyle/>
          <a:p>
            <a:r>
              <a:rPr lang="es-ES" sz="2000" b="1" dirty="0">
                <a:effectLst/>
                <a:ea typeface="Calibri" panose="020F0502020204030204" pitchFamily="34" charset="0"/>
              </a:rPr>
              <a:t>“Directrices IFLA/UNESCO para el desarrollo del servicio de bibliotecas públicas”</a:t>
            </a:r>
          </a:p>
          <a:p>
            <a:endParaRPr lang="es-ES" dirty="0"/>
          </a:p>
          <a:p>
            <a:pPr marL="342900" lvl="0" indent="-342900">
              <a:buSzPts val="1000"/>
              <a:buFont typeface="Symbol" panose="05050102010706020507" pitchFamily="18" charset="2"/>
              <a:buChar char=""/>
              <a:tabLst>
                <a:tab pos="270510" algn="l"/>
              </a:tabLst>
            </a:pPr>
            <a:r>
              <a:rPr lang="es-ES" dirty="0">
                <a:effectLst/>
                <a:ea typeface="Calibri" panose="020F0502020204030204" pitchFamily="34" charset="0"/>
                <a:cs typeface="Times New Roman" panose="02020603050405020304" pitchFamily="18" charset="0"/>
              </a:rPr>
              <a:t>Dotación de libros y otros materiales </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a:effectLst/>
                <a:ea typeface="Times New Roman" panose="02020603050405020304" pitchFamily="18" charset="0"/>
                <a:cs typeface="Times New Roman" panose="02020603050405020304" pitchFamily="18" charset="0"/>
              </a:rPr>
              <a:t>Consulta </a:t>
            </a:r>
            <a:r>
              <a:rPr lang="en-GB" dirty="0" err="1">
                <a:effectLst/>
                <a:ea typeface="Times New Roman" panose="02020603050405020304" pitchFamily="18" charset="0"/>
                <a:cs typeface="Times New Roman" panose="02020603050405020304" pitchFamily="18" charset="0"/>
              </a:rPr>
              <a:t>en</a:t>
            </a:r>
            <a:r>
              <a:rPr lang="en-GB" dirty="0">
                <a:effectLst/>
                <a:ea typeface="Times New Roman" panose="02020603050405020304" pitchFamily="18" charset="0"/>
                <a:cs typeface="Times New Roman" panose="02020603050405020304" pitchFamily="18" charset="0"/>
              </a:rPr>
              <a:t> sala </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err="1">
                <a:solidFill>
                  <a:srgbClr val="FF0000"/>
                </a:solidFill>
                <a:effectLst/>
                <a:ea typeface="Times New Roman" panose="02020603050405020304" pitchFamily="18" charset="0"/>
                <a:cs typeface="Times New Roman" panose="02020603050405020304" pitchFamily="18" charset="0"/>
              </a:rPr>
              <a:t>Préstamo</a:t>
            </a:r>
            <a:r>
              <a:rPr lang="en-GB" dirty="0">
                <a:solidFill>
                  <a:srgbClr val="FF0000"/>
                </a:solidFill>
                <a:effectLst/>
                <a:ea typeface="Times New Roman" panose="02020603050405020304" pitchFamily="18" charset="0"/>
                <a:cs typeface="Times New Roman" panose="02020603050405020304" pitchFamily="18" charset="0"/>
              </a:rPr>
              <a:t> a </a:t>
            </a:r>
            <a:r>
              <a:rPr lang="en-GB" dirty="0" err="1">
                <a:solidFill>
                  <a:srgbClr val="FF0000"/>
                </a:solidFill>
                <a:effectLst/>
                <a:ea typeface="Times New Roman" panose="02020603050405020304" pitchFamily="18" charset="0"/>
                <a:cs typeface="Times New Roman" panose="02020603050405020304" pitchFamily="18" charset="0"/>
              </a:rPr>
              <a:t>domicilio</a:t>
            </a:r>
            <a:endParaRPr lang="es-DO" dirty="0">
              <a:solidFill>
                <a:srgbClr val="FF0000"/>
              </a:solidFill>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s-ES" dirty="0">
                <a:effectLst/>
                <a:ea typeface="Times New Roman" panose="02020603050405020304" pitchFamily="18" charset="0"/>
                <a:cs typeface="Times New Roman" panose="02020603050405020304" pitchFamily="18" charset="0"/>
              </a:rPr>
              <a:t>Acceso a documentos en cualquier soporte</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err="1">
                <a:effectLst/>
                <a:ea typeface="Times New Roman" panose="02020603050405020304" pitchFamily="18" charset="0"/>
                <a:cs typeface="Times New Roman" panose="02020603050405020304" pitchFamily="18" charset="0"/>
              </a:rPr>
              <a:t>Información</a:t>
            </a:r>
            <a:r>
              <a:rPr lang="en-GB" dirty="0">
                <a:effectLst/>
                <a:ea typeface="Times New Roman" panose="02020603050405020304" pitchFamily="18" charset="0"/>
                <a:cs typeface="Times New Roman" panose="02020603050405020304" pitchFamily="18" charset="0"/>
              </a:rPr>
              <a:t> general y </a:t>
            </a:r>
            <a:r>
              <a:rPr lang="en-GB" dirty="0" err="1">
                <a:effectLst/>
                <a:ea typeface="Times New Roman" panose="02020603050405020304" pitchFamily="18" charset="0"/>
                <a:cs typeface="Times New Roman" panose="02020603050405020304" pitchFamily="18" charset="0"/>
              </a:rPr>
              <a:t>bibliográfica</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err="1">
                <a:effectLst/>
                <a:ea typeface="Times New Roman" panose="02020603050405020304" pitchFamily="18" charset="0"/>
                <a:cs typeface="Times New Roman" panose="02020603050405020304" pitchFamily="18" charset="0"/>
              </a:rPr>
              <a:t>Información</a:t>
            </a:r>
            <a:r>
              <a:rPr lang="en-GB" dirty="0">
                <a:effectLst/>
                <a:ea typeface="Times New Roman" panose="02020603050405020304" pitchFamily="18" charset="0"/>
                <a:cs typeface="Times New Roman" panose="02020603050405020304" pitchFamily="18" charset="0"/>
              </a:rPr>
              <a:t> local y </a:t>
            </a:r>
            <a:r>
              <a:rPr lang="en-GB" dirty="0" err="1">
                <a:effectLst/>
                <a:ea typeface="Times New Roman" panose="02020603050405020304" pitchFamily="18" charset="0"/>
                <a:cs typeface="Times New Roman" panose="02020603050405020304" pitchFamily="18" charset="0"/>
              </a:rPr>
              <a:t>comunitaria</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a:effectLst/>
                <a:ea typeface="Times New Roman" panose="02020603050405020304" pitchFamily="18" charset="0"/>
                <a:cs typeface="Times New Roman" panose="02020603050405020304" pitchFamily="18" charset="0"/>
              </a:rPr>
              <a:t>Consulta </a:t>
            </a:r>
            <a:r>
              <a:rPr lang="en-GB" dirty="0" err="1">
                <a:effectLst/>
                <a:ea typeface="Times New Roman" panose="02020603050405020304" pitchFamily="18" charset="0"/>
                <a:cs typeface="Times New Roman" panose="02020603050405020304" pitchFamily="18" charset="0"/>
              </a:rPr>
              <a:t>especializada</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err="1">
                <a:effectLst/>
                <a:ea typeface="Times New Roman" panose="02020603050405020304" pitchFamily="18" charset="0"/>
                <a:cs typeface="Times New Roman" panose="02020603050405020304" pitchFamily="18" charset="0"/>
              </a:rPr>
              <a:t>Referencia</a:t>
            </a:r>
            <a:r>
              <a:rPr lang="en-GB" dirty="0">
                <a:effectLst/>
                <a:ea typeface="Times New Roman" panose="02020603050405020304" pitchFamily="18" charset="0"/>
                <a:cs typeface="Times New Roman" panose="02020603050405020304" pitchFamily="18" charset="0"/>
              </a:rPr>
              <a:t> </a:t>
            </a:r>
            <a:r>
              <a:rPr lang="en-GB" dirty="0" err="1">
                <a:effectLst/>
                <a:ea typeface="Times New Roman" panose="02020603050405020304" pitchFamily="18" charset="0"/>
                <a:cs typeface="Times New Roman" panose="02020603050405020304" pitchFamily="18" charset="0"/>
              </a:rPr>
              <a:t>legislativa</a:t>
            </a:r>
            <a:r>
              <a:rPr lang="en-GB" dirty="0">
                <a:effectLst/>
                <a:ea typeface="Times New Roman" panose="02020603050405020304" pitchFamily="18" charset="0"/>
                <a:cs typeface="Times New Roman" panose="02020603050405020304" pitchFamily="18" charset="0"/>
              </a:rPr>
              <a:t> </a:t>
            </a:r>
            <a:r>
              <a:rPr lang="en-GB" dirty="0" err="1">
                <a:effectLst/>
                <a:ea typeface="Times New Roman" panose="02020603050405020304" pitchFamily="18" charset="0"/>
                <a:cs typeface="Times New Roman" panose="02020603050405020304" pitchFamily="18" charset="0"/>
              </a:rPr>
              <a:t>especializada</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err="1">
                <a:effectLst/>
                <a:ea typeface="Times New Roman" panose="02020603050405020304" pitchFamily="18" charset="0"/>
                <a:cs typeface="Times New Roman" panose="02020603050405020304" pitchFamily="18" charset="0"/>
              </a:rPr>
              <a:t>Búsqueda</a:t>
            </a:r>
            <a:r>
              <a:rPr lang="en-GB" dirty="0">
                <a:effectLst/>
                <a:ea typeface="Times New Roman" panose="02020603050405020304" pitchFamily="18" charset="0"/>
                <a:cs typeface="Times New Roman" panose="02020603050405020304" pitchFamily="18" charset="0"/>
              </a:rPr>
              <a:t> y </a:t>
            </a:r>
            <a:r>
              <a:rPr lang="en-GB" dirty="0" err="1">
                <a:effectLst/>
                <a:ea typeface="Times New Roman" panose="02020603050405020304" pitchFamily="18" charset="0"/>
                <a:cs typeface="Times New Roman" panose="02020603050405020304" pitchFamily="18" charset="0"/>
              </a:rPr>
              <a:t>recuperación</a:t>
            </a:r>
            <a:r>
              <a:rPr lang="en-GB" dirty="0">
                <a:effectLst/>
                <a:ea typeface="Times New Roman" panose="02020603050405020304" pitchFamily="18" charset="0"/>
                <a:cs typeface="Times New Roman" panose="02020603050405020304" pitchFamily="18" charset="0"/>
              </a:rPr>
              <a:t> de </a:t>
            </a:r>
            <a:r>
              <a:rPr lang="en-GB" dirty="0" err="1">
                <a:effectLst/>
                <a:ea typeface="Times New Roman" panose="02020603050405020304" pitchFamily="18" charset="0"/>
                <a:cs typeface="Times New Roman" panose="02020603050405020304" pitchFamily="18" charset="0"/>
              </a:rPr>
              <a:t>información</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err="1">
                <a:effectLst/>
                <a:ea typeface="Times New Roman" panose="02020603050405020304" pitchFamily="18" charset="0"/>
                <a:cs typeface="Times New Roman" panose="02020603050405020304" pitchFamily="18" charset="0"/>
              </a:rPr>
              <a:t>Bibliografías</a:t>
            </a:r>
            <a:r>
              <a:rPr lang="en-GB" dirty="0">
                <a:effectLst/>
                <a:ea typeface="Times New Roman" panose="02020603050405020304" pitchFamily="18" charset="0"/>
                <a:cs typeface="Times New Roman" panose="02020603050405020304" pitchFamily="18" charset="0"/>
              </a:rPr>
              <a:t> </a:t>
            </a:r>
            <a:r>
              <a:rPr lang="en-GB" dirty="0" err="1">
                <a:effectLst/>
                <a:ea typeface="Times New Roman" panose="02020603050405020304" pitchFamily="18" charset="0"/>
                <a:cs typeface="Times New Roman" panose="02020603050405020304" pitchFamily="18" charset="0"/>
              </a:rPr>
              <a:t>especializadas</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n-GB" dirty="0" err="1">
                <a:effectLst/>
                <a:ea typeface="Times New Roman" panose="02020603050405020304" pitchFamily="18" charset="0"/>
                <a:cs typeface="Times New Roman" panose="02020603050405020304" pitchFamily="18" charset="0"/>
              </a:rPr>
              <a:t>Préstamos</a:t>
            </a:r>
            <a:r>
              <a:rPr lang="en-GB" dirty="0">
                <a:effectLst/>
                <a:ea typeface="Times New Roman" panose="02020603050405020304" pitchFamily="18" charset="0"/>
                <a:cs typeface="Times New Roman" panose="02020603050405020304" pitchFamily="18" charset="0"/>
              </a:rPr>
              <a:t> </a:t>
            </a:r>
            <a:r>
              <a:rPr lang="en-GB" dirty="0" err="1">
                <a:effectLst/>
                <a:ea typeface="Times New Roman" panose="02020603050405020304" pitchFamily="18" charset="0"/>
                <a:cs typeface="Times New Roman" panose="02020603050405020304" pitchFamily="18" charset="0"/>
              </a:rPr>
              <a:t>interbibliotecarios</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s-ES" dirty="0">
                <a:solidFill>
                  <a:srgbClr val="FF0000"/>
                </a:solidFill>
                <a:effectLst/>
                <a:ea typeface="Calibri" panose="020F0502020204030204" pitchFamily="34" charset="0"/>
                <a:cs typeface="Times New Roman" panose="02020603050405020304" pitchFamily="18" charset="0"/>
              </a:rPr>
              <a:t>Asesoramiento a los lectores</a:t>
            </a:r>
            <a:endParaRPr lang="es-DO" dirty="0">
              <a:solidFill>
                <a:srgbClr val="FF0000"/>
              </a:solidFill>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s-ES" dirty="0">
                <a:solidFill>
                  <a:srgbClr val="FF0000"/>
                </a:solidFill>
                <a:effectLst/>
                <a:ea typeface="Calibri" panose="020F0502020204030204" pitchFamily="34" charset="0"/>
                <a:cs typeface="Times New Roman" panose="02020603050405020304" pitchFamily="18" charset="0"/>
              </a:rPr>
              <a:t>Posibilidad de reservar obras </a:t>
            </a:r>
            <a:endParaRPr lang="es-DO" dirty="0">
              <a:solidFill>
                <a:srgbClr val="FF0000"/>
              </a:solidFill>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s-ES" dirty="0">
                <a:solidFill>
                  <a:srgbClr val="FF0000"/>
                </a:solidFill>
                <a:effectLst/>
                <a:ea typeface="Calibri" panose="020F0502020204030204" pitchFamily="34" charset="0"/>
                <a:cs typeface="Times New Roman" panose="02020603050405020304" pitchFamily="18" charset="0"/>
              </a:rPr>
              <a:t>Servicios de información a la comunidad </a:t>
            </a:r>
            <a:endParaRPr lang="es-DO" dirty="0">
              <a:solidFill>
                <a:srgbClr val="FF0000"/>
              </a:solidFill>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s-ES" dirty="0">
                <a:effectLst/>
                <a:ea typeface="Calibri" panose="020F0502020204030204" pitchFamily="34" charset="0"/>
                <a:cs typeface="Times New Roman" panose="02020603050405020304" pitchFamily="18" charset="0"/>
              </a:rPr>
              <a:t>Educación de los usuarios; apoyo a programas de alfabetización </a:t>
            </a:r>
            <a:endParaRPr lang="es-DO"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70510" algn="l"/>
              </a:tabLst>
            </a:pPr>
            <a:r>
              <a:rPr lang="es-ES" dirty="0">
                <a:effectLst/>
                <a:ea typeface="Calibri" panose="020F0502020204030204" pitchFamily="34" charset="0"/>
                <a:cs typeface="Times New Roman" panose="02020603050405020304" pitchFamily="18" charset="0"/>
              </a:rPr>
              <a:t>Programas y realización de eventos culturales </a:t>
            </a:r>
            <a:endParaRPr lang="es-DO" dirty="0"/>
          </a:p>
        </p:txBody>
      </p:sp>
      <p:sp>
        <p:nvSpPr>
          <p:cNvPr id="9" name="CuadroTexto 8">
            <a:extLst>
              <a:ext uri="{FF2B5EF4-FFF2-40B4-BE49-F238E27FC236}">
                <a16:creationId xmlns:a16="http://schemas.microsoft.com/office/drawing/2014/main" id="{C87663B4-2B1C-514E-C4E4-AC29B3F0CA5E}"/>
              </a:ext>
            </a:extLst>
          </p:cNvPr>
          <p:cNvSpPr txBox="1"/>
          <p:nvPr/>
        </p:nvSpPr>
        <p:spPr>
          <a:xfrm>
            <a:off x="6339840" y="287774"/>
            <a:ext cx="5166360" cy="6204647"/>
          </a:xfrm>
          <a:prstGeom prst="rect">
            <a:avLst/>
          </a:prstGeom>
          <a:noFill/>
        </p:spPr>
        <p:txBody>
          <a:bodyPr wrap="square">
            <a:spAutoFit/>
          </a:bodyPr>
          <a:lstStyle/>
          <a:p>
            <a:pPr algn="ctr"/>
            <a:r>
              <a:rPr lang="es-ES" sz="1800" b="1" dirty="0">
                <a:solidFill>
                  <a:schemeClr val="bg1"/>
                </a:solidFill>
                <a:effectLst/>
                <a:highlight>
                  <a:srgbClr val="040472"/>
                </a:highlight>
                <a:latin typeface="Arial" panose="020B0604020202020204" pitchFamily="34" charset="0"/>
                <a:ea typeface="Times New Roman" panose="02020603050405020304" pitchFamily="18" charset="0"/>
              </a:rPr>
              <a:t>SERVICIOS QUE OFRECEN</a:t>
            </a:r>
          </a:p>
          <a:p>
            <a:pPr algn="ctr"/>
            <a:r>
              <a:rPr lang="es-ES" b="1" dirty="0">
                <a:solidFill>
                  <a:schemeClr val="bg1"/>
                </a:solidFill>
                <a:highlight>
                  <a:srgbClr val="040472"/>
                </a:highlight>
                <a:latin typeface="Arial" panose="020B0604020202020204" pitchFamily="34" charset="0"/>
                <a:ea typeface="Times New Roman" panose="02020603050405020304" pitchFamily="18" charset="0"/>
              </a:rPr>
              <a:t>L</a:t>
            </a:r>
            <a:r>
              <a:rPr lang="es-ES" sz="1800" b="1" dirty="0">
                <a:solidFill>
                  <a:schemeClr val="bg1"/>
                </a:solidFill>
                <a:effectLst/>
                <a:highlight>
                  <a:srgbClr val="040472"/>
                </a:highlight>
                <a:latin typeface="Arial" panose="020B0604020202020204" pitchFamily="34" charset="0"/>
                <a:ea typeface="Times New Roman" panose="02020603050405020304" pitchFamily="18" charset="0"/>
              </a:rPr>
              <a:t>AS BIBLIOTECAS EXISTENTES</a:t>
            </a:r>
          </a:p>
          <a:p>
            <a:pPr algn="ctr"/>
            <a:endParaRPr lang="es-ES" b="1" dirty="0">
              <a:solidFill>
                <a:schemeClr val="bg1"/>
              </a:solidFill>
              <a:highlight>
                <a:srgbClr val="040472"/>
              </a:highlight>
              <a:latin typeface="Arial" panose="020B0604020202020204" pitchFamily="34" charset="0"/>
              <a:ea typeface="Times New Roman" panose="02020603050405020304" pitchFamily="18" charset="0"/>
            </a:endParaRPr>
          </a:p>
          <a:p>
            <a:pPr algn="ctr"/>
            <a:endParaRPr lang="es-ES" b="1" dirty="0">
              <a:solidFill>
                <a:schemeClr val="bg1"/>
              </a:solidFill>
              <a:highlight>
                <a:srgbClr val="040472"/>
              </a:highlight>
              <a:latin typeface="Arial" panose="020B0604020202020204" pitchFamily="34" charset="0"/>
              <a:ea typeface="Times New Roman" panose="02020603050405020304" pitchFamily="18" charset="0"/>
            </a:endParaRPr>
          </a:p>
          <a:p>
            <a:pPr marL="285750" indent="-285750" algn="just">
              <a:buFont typeface="Wingdings" panose="05000000000000000000" pitchFamily="2" charset="2"/>
              <a:buChar char="v"/>
            </a:pPr>
            <a:r>
              <a:rPr lang="es-ES" sz="1800" dirty="0">
                <a:solidFill>
                  <a:srgbClr val="000000"/>
                </a:solidFill>
                <a:effectLst/>
                <a:latin typeface="Arial" panose="020B0604020202020204" pitchFamily="34" charset="0"/>
                <a:ea typeface="Times New Roman" panose="02020603050405020304" pitchFamily="18" charset="0"/>
              </a:rPr>
              <a:t>La mayoría ofrece básicamente servicios de </a:t>
            </a:r>
            <a:r>
              <a:rPr lang="es-MX" sz="1800" dirty="0">
                <a:effectLst/>
                <a:latin typeface="Arial" panose="020B0604020202020204" pitchFamily="34" charset="0"/>
                <a:ea typeface="Calibri" panose="020F0502020204030204" pitchFamily="34" charset="0"/>
                <a:cs typeface="Times New Roman" panose="02020603050405020304" pitchFamily="18" charset="0"/>
              </a:rPr>
              <a:t>Las bibliotecas municipales y las privadas pequeñas o comunitarias, ofrecen fundamentalmente el servicio de acceso a la lectura de libros. </a:t>
            </a:r>
          </a:p>
          <a:p>
            <a:pPr marL="285750" indent="-285750" algn="just">
              <a:buFont typeface="Wingdings" panose="05000000000000000000" pitchFamily="2" charset="2"/>
              <a:buChar char="v"/>
            </a:pPr>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v"/>
            </a:pPr>
            <a:r>
              <a:rPr lang="es-MX" sz="1800" dirty="0">
                <a:effectLst/>
                <a:latin typeface="Arial" panose="020B0604020202020204" pitchFamily="34" charset="0"/>
                <a:ea typeface="Calibri" panose="020F0502020204030204" pitchFamily="34" charset="0"/>
                <a:cs typeface="Times New Roman" panose="02020603050405020304" pitchFamily="18" charset="0"/>
              </a:rPr>
              <a:t>Solo bibliotecas más grandes, formalizadas o especializadas, tanto públicas como privadas, ofrecen servicios de diversa índole que van más allá de la consulta de libros; capacitaciones, fotocopia, préstamo o alquiler de salones para la puesta en circulación de libros, </a:t>
            </a:r>
            <a:r>
              <a:rPr lang="es-DO" sz="1800" dirty="0">
                <a:effectLst/>
                <a:latin typeface="Arial" panose="020B0604020202020204" pitchFamily="34" charset="0"/>
                <a:ea typeface="Calibri" panose="020F0502020204030204" pitchFamily="34" charset="0"/>
                <a:cs typeface="Times New Roman" panose="02020603050405020304" pitchFamily="18" charset="0"/>
              </a:rPr>
              <a:t>acceso a libros electrónicos, revistas y bases de datos en línea, entre otros.</a:t>
            </a:r>
          </a:p>
          <a:p>
            <a:pPr marL="285750" indent="-285750">
              <a:lnSpc>
                <a:spcPct val="107000"/>
              </a:lnSpc>
              <a:spcAft>
                <a:spcPts val="800"/>
              </a:spcAft>
              <a:buFont typeface="Wingdings" panose="05000000000000000000" pitchFamily="2" charset="2"/>
              <a:buChar char="v"/>
            </a:pPr>
            <a:r>
              <a:rPr lang="es-ES" b="1" dirty="0">
                <a:solidFill>
                  <a:srgbClr val="0707C1"/>
                </a:solidFill>
                <a:latin typeface="Arial" panose="020B0604020202020204" pitchFamily="34" charset="0"/>
                <a:ea typeface="Times New Roman" panose="02020603050405020304" pitchFamily="18" charset="0"/>
              </a:rPr>
              <a:t>So</a:t>
            </a:r>
            <a:r>
              <a:rPr lang="es-ES" sz="1800" b="1" dirty="0">
                <a:solidFill>
                  <a:srgbClr val="0707C1"/>
                </a:solidFill>
                <a:effectLst/>
                <a:latin typeface="Arial" panose="020B0604020202020204" pitchFamily="34" charset="0"/>
                <a:ea typeface="Times New Roman" panose="02020603050405020304" pitchFamily="18" charset="0"/>
              </a:rPr>
              <a:t>lo un 2.5% (10) de las bibliotecas exploradas en el presente diagnóstico presta libros a domicilio.</a:t>
            </a:r>
            <a:endParaRPr lang="es-DO" sz="2000" b="1" dirty="0">
              <a:solidFill>
                <a:srgbClr val="0707C1"/>
              </a:solidFill>
              <a:effectLst/>
              <a:highlight>
                <a:srgbClr val="040472"/>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2635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926D5C5-6A07-E2C4-719D-0F231EA11725}"/>
              </a:ext>
            </a:extLst>
          </p:cNvPr>
          <p:cNvSpPr txBox="1"/>
          <p:nvPr/>
        </p:nvSpPr>
        <p:spPr>
          <a:xfrm>
            <a:off x="518160" y="333494"/>
            <a:ext cx="6096000" cy="369332"/>
          </a:xfrm>
          <a:prstGeom prst="rect">
            <a:avLst/>
          </a:prstGeom>
          <a:noFill/>
        </p:spPr>
        <p:txBody>
          <a:bodyPr wrap="square">
            <a:spAutoFit/>
          </a:bodyPr>
          <a:lstStyle/>
          <a:p>
            <a:r>
              <a:rPr lang="es-ES" sz="1800" b="1" dirty="0">
                <a:solidFill>
                  <a:schemeClr val="bg1"/>
                </a:solidFill>
                <a:effectLst/>
                <a:highlight>
                  <a:srgbClr val="040472"/>
                </a:highlight>
                <a:latin typeface="Arial" panose="020B0604020202020204" pitchFamily="34" charset="0"/>
                <a:ea typeface="Calibri" panose="020F0502020204030204" pitchFamily="34" charset="0"/>
              </a:rPr>
              <a:t>ACERVO DE LAS BIBLIOTECAS EXISTENTES</a:t>
            </a:r>
            <a:endParaRPr lang="es-DO" dirty="0">
              <a:solidFill>
                <a:schemeClr val="bg1"/>
              </a:solidFill>
              <a:highlight>
                <a:srgbClr val="040472"/>
              </a:highlight>
            </a:endParaRPr>
          </a:p>
        </p:txBody>
      </p:sp>
      <p:sp>
        <p:nvSpPr>
          <p:cNvPr id="6" name="CuadroTexto 5">
            <a:extLst>
              <a:ext uri="{FF2B5EF4-FFF2-40B4-BE49-F238E27FC236}">
                <a16:creationId xmlns:a16="http://schemas.microsoft.com/office/drawing/2014/main" id="{D3A34A49-A6EB-1C46-EE71-86902C8603FB}"/>
              </a:ext>
            </a:extLst>
          </p:cNvPr>
          <p:cNvSpPr txBox="1"/>
          <p:nvPr/>
        </p:nvSpPr>
        <p:spPr>
          <a:xfrm>
            <a:off x="518160" y="908020"/>
            <a:ext cx="10881360" cy="1767150"/>
          </a:xfrm>
          <a:prstGeom prst="rect">
            <a:avLst/>
          </a:prstGeom>
          <a:noFill/>
        </p:spPr>
        <p:txBody>
          <a:bodyPr wrap="square">
            <a:spAutoFit/>
          </a:bodyPr>
          <a:lstStyle/>
          <a:p>
            <a:pPr marL="342900" indent="-342900" algn="just" fontAlgn="base">
              <a:lnSpc>
                <a:spcPct val="115000"/>
              </a:lnSpc>
              <a:spcAft>
                <a:spcPts val="800"/>
              </a:spcAft>
              <a:buFont typeface="Wingdings" panose="05000000000000000000" pitchFamily="2" charset="2"/>
              <a:buChar char="Ø"/>
            </a:pPr>
            <a:r>
              <a:rPr lang="es-DO"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 Centro Regional de América Latina para el Libro (CERLALC/UNESCO) recomienda al menos 10,000 libros por c/100,000 habitantes.</a:t>
            </a:r>
          </a:p>
          <a:p>
            <a:pPr marL="342900" indent="-342900" algn="just" fontAlgn="base">
              <a:lnSpc>
                <a:spcPct val="115000"/>
              </a:lnSpc>
              <a:spcAft>
                <a:spcPts val="800"/>
              </a:spcAft>
              <a:buFont typeface="Wingdings" panose="05000000000000000000" pitchFamily="2" charset="2"/>
              <a:buChar char="Ø"/>
            </a:pPr>
            <a:r>
              <a:rPr lang="es-DO"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 RD, con excepción de la Biblioteca Nacional Pedro Henríquez Ureña (BNPHU), el acervo de las bibliotecas de las provincias de mayor desarrollo no satisface el requerimiento de número de libros en función del número de habitantes residentes en estas provincias.</a:t>
            </a:r>
            <a:endParaRPr lang="es-D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2D5781D8-6BFC-62AC-6C9D-CAC96506E257}"/>
              </a:ext>
            </a:extLst>
          </p:cNvPr>
          <p:cNvSpPr txBox="1"/>
          <p:nvPr/>
        </p:nvSpPr>
        <p:spPr>
          <a:xfrm>
            <a:off x="518160" y="2901309"/>
            <a:ext cx="7193280" cy="369332"/>
          </a:xfrm>
          <a:prstGeom prst="rect">
            <a:avLst/>
          </a:prstGeom>
          <a:noFill/>
        </p:spPr>
        <p:txBody>
          <a:bodyPr wrap="square">
            <a:spAutoFit/>
          </a:bodyPr>
          <a:lstStyle/>
          <a:p>
            <a:r>
              <a:rPr lang="es-ES" sz="1800" b="1" dirty="0">
                <a:solidFill>
                  <a:schemeClr val="bg1"/>
                </a:solidFill>
                <a:effectLst/>
                <a:highlight>
                  <a:srgbClr val="040472"/>
                </a:highlight>
                <a:latin typeface="Arial" panose="020B0604020202020204" pitchFamily="34" charset="0"/>
                <a:ea typeface="Calibri" panose="020F0502020204030204" pitchFamily="34" charset="0"/>
              </a:rPr>
              <a:t>DISPONIBILIDAD DE COLECCIONES BIBLIOGRÁFICAS</a:t>
            </a:r>
            <a:endParaRPr lang="es-DO" dirty="0">
              <a:solidFill>
                <a:schemeClr val="bg1"/>
              </a:solidFill>
              <a:highlight>
                <a:srgbClr val="040472"/>
              </a:highlight>
            </a:endParaRPr>
          </a:p>
        </p:txBody>
      </p:sp>
      <p:sp>
        <p:nvSpPr>
          <p:cNvPr id="10" name="CuadroTexto 9">
            <a:extLst>
              <a:ext uri="{FF2B5EF4-FFF2-40B4-BE49-F238E27FC236}">
                <a16:creationId xmlns:a16="http://schemas.microsoft.com/office/drawing/2014/main" id="{B30C86D8-AECB-D2A9-57CD-0D8697FC4C99}"/>
              </a:ext>
            </a:extLst>
          </p:cNvPr>
          <p:cNvSpPr txBox="1"/>
          <p:nvPr/>
        </p:nvSpPr>
        <p:spPr>
          <a:xfrm>
            <a:off x="518160" y="3270641"/>
            <a:ext cx="10881360" cy="703591"/>
          </a:xfrm>
          <a:prstGeom prst="rect">
            <a:avLst/>
          </a:prstGeom>
          <a:noFill/>
        </p:spPr>
        <p:txBody>
          <a:bodyPr wrap="square">
            <a:spAutoFit/>
          </a:bodyPr>
          <a:lstStyle/>
          <a:p>
            <a:pPr algn="just">
              <a:lnSpc>
                <a:spcPct val="115000"/>
              </a:lnSpc>
            </a:pPr>
            <a:r>
              <a:rPr lang="es-ES" sz="1800" dirty="0">
                <a:solidFill>
                  <a:srgbClr val="000000"/>
                </a:solidFill>
                <a:effectLst/>
                <a:latin typeface="Arial" panose="020B0604020202020204" pitchFamily="34" charset="0"/>
                <a:ea typeface="Times New Roman" panose="02020603050405020304" pitchFamily="18" charset="0"/>
              </a:rPr>
              <a:t>En </a:t>
            </a:r>
            <a:r>
              <a:rPr lang="es-ES" dirty="0">
                <a:solidFill>
                  <a:srgbClr val="000000"/>
                </a:solidFill>
                <a:latin typeface="Arial" panose="020B0604020202020204" pitchFamily="34" charset="0"/>
                <a:ea typeface="Times New Roman" panose="02020603050405020304" pitchFamily="18" charset="0"/>
              </a:rPr>
              <a:t>general, solo las </a:t>
            </a:r>
            <a:r>
              <a:rPr lang="es-ES" sz="1800" dirty="0">
                <a:solidFill>
                  <a:srgbClr val="000000"/>
                </a:solidFill>
                <a:effectLst/>
                <a:latin typeface="Arial" panose="020B0604020202020204" pitchFamily="34" charset="0"/>
                <a:ea typeface="Times New Roman" panose="02020603050405020304" pitchFamily="18" charset="0"/>
              </a:rPr>
              <a:t>bibliotecas de universidades y academias, así como bibliotecas institucionalizadas o especializadas disponen de colecciones. </a:t>
            </a:r>
            <a:endParaRPr lang="es-DO" sz="2000" dirty="0">
              <a:effectLst/>
              <a:latin typeface="Times New Roman" panose="02020603050405020304" pitchFamily="18" charset="0"/>
              <a:ea typeface="Times New Roman" panose="02020603050405020304" pitchFamily="18" charset="0"/>
            </a:endParaRPr>
          </a:p>
        </p:txBody>
      </p:sp>
      <p:sp>
        <p:nvSpPr>
          <p:cNvPr id="12" name="CuadroTexto 11">
            <a:extLst>
              <a:ext uri="{FF2B5EF4-FFF2-40B4-BE49-F238E27FC236}">
                <a16:creationId xmlns:a16="http://schemas.microsoft.com/office/drawing/2014/main" id="{BE44890A-DF48-B7B4-9A26-EC1AC0022598}"/>
              </a:ext>
            </a:extLst>
          </p:cNvPr>
          <p:cNvSpPr txBox="1"/>
          <p:nvPr/>
        </p:nvSpPr>
        <p:spPr>
          <a:xfrm>
            <a:off x="518160" y="4284918"/>
            <a:ext cx="10881360" cy="2249334"/>
          </a:xfrm>
          <a:prstGeom prst="rect">
            <a:avLst/>
          </a:prstGeom>
          <a:noFill/>
        </p:spPr>
        <p:txBody>
          <a:bodyPr wrap="square">
            <a:spAutoFit/>
          </a:bodyPr>
          <a:lstStyle/>
          <a:p>
            <a:pPr algn="just"/>
            <a:r>
              <a:rPr lang="es-ES" sz="2000" b="1" dirty="0">
                <a:solidFill>
                  <a:schemeClr val="bg1"/>
                </a:solidFill>
                <a:effectLst/>
                <a:highlight>
                  <a:srgbClr val="040472"/>
                </a:highlight>
                <a:latin typeface="Arial" panose="020B0604020202020204" pitchFamily="34" charset="0"/>
                <a:ea typeface="Times New Roman" panose="02020603050405020304" pitchFamily="18" charset="0"/>
              </a:rPr>
              <a:t>PROCEDENCIA DE LOS LIBROS</a:t>
            </a:r>
            <a:endParaRPr lang="es-DO" sz="2000" dirty="0">
              <a:solidFill>
                <a:schemeClr val="bg1"/>
              </a:solidFill>
              <a:effectLst/>
              <a:highlight>
                <a:srgbClr val="040472"/>
              </a:highligh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a:p>
            <a:pPr marL="285750" indent="-285750" algn="just">
              <a:lnSpc>
                <a:spcPct val="115000"/>
              </a:lnSpc>
              <a:buFont typeface="Wingdings" panose="05000000000000000000" pitchFamily="2" charset="2"/>
              <a:buChar char="v"/>
            </a:pPr>
            <a:r>
              <a:rPr lang="es-ES" sz="1800" dirty="0">
                <a:solidFill>
                  <a:srgbClr val="000000"/>
                </a:solidFill>
                <a:effectLst/>
                <a:latin typeface="Arial" panose="020B0604020202020204" pitchFamily="34" charset="0"/>
                <a:ea typeface="Times New Roman" panose="02020603050405020304" pitchFamily="18" charset="0"/>
              </a:rPr>
              <a:t>La mayoría de los libros provienen de donaciones de particulares o de instituciones públicas y privadas.</a:t>
            </a:r>
            <a:endParaRPr lang="es-DO" sz="2000" dirty="0">
              <a:effectLst/>
              <a:latin typeface="Times New Roman" panose="02020603050405020304" pitchFamily="18" charset="0"/>
              <a:ea typeface="Times New Roman" panose="02020603050405020304" pitchFamily="18" charset="0"/>
            </a:endParaRPr>
          </a:p>
          <a:p>
            <a:pPr marL="285750" indent="-285750" algn="just">
              <a:lnSpc>
                <a:spcPct val="115000"/>
              </a:lnSpc>
              <a:buFont typeface="Wingdings" panose="05000000000000000000" pitchFamily="2" charset="2"/>
              <a:buChar char="v"/>
            </a:pPr>
            <a:endParaRPr lang="es-ES" dirty="0">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15000"/>
              </a:lnSpc>
              <a:buFont typeface="Wingdings" panose="05000000000000000000" pitchFamily="2" charset="2"/>
              <a:buChar char="v"/>
            </a:pPr>
            <a:r>
              <a:rPr lang="es-ES" sz="1800" dirty="0">
                <a:effectLst/>
                <a:latin typeface="Arial" panose="020B0604020202020204" pitchFamily="34" charset="0"/>
                <a:ea typeface="Calibri" panose="020F0502020204030204" pitchFamily="34" charset="0"/>
                <a:cs typeface="Times New Roman" panose="02020603050405020304" pitchFamily="18" charset="0"/>
              </a:rPr>
              <a:t>Entre los mayores donantes institucionales se menciona; BNPHU, BC, AGN, UASD, UCE, Comisión de </a:t>
            </a:r>
            <a:r>
              <a:rPr lang="es-MX" sz="1800" dirty="0">
                <a:effectLst/>
                <a:latin typeface="Arial" panose="020B0604020202020204" pitchFamily="34" charset="0"/>
                <a:ea typeface="Calibri" panose="020F0502020204030204" pitchFamily="34" charset="0"/>
                <a:cs typeface="Times New Roman" panose="02020603050405020304" pitchFamily="18" charset="0"/>
              </a:rPr>
              <a:t>Efemérides Patrias, el </a:t>
            </a:r>
            <a:r>
              <a:rPr lang="es-ES" sz="1800" dirty="0">
                <a:effectLst/>
                <a:latin typeface="Arial" panose="020B0604020202020204" pitchFamily="34" charset="0"/>
                <a:ea typeface="Calibri" panose="020F0502020204030204" pitchFamily="34" charset="0"/>
                <a:cs typeface="Times New Roman" panose="02020603050405020304" pitchFamily="18" charset="0"/>
              </a:rPr>
              <a:t>Instituto </a:t>
            </a:r>
            <a:r>
              <a:rPr lang="es-ES" sz="1800" dirty="0" err="1">
                <a:effectLst/>
                <a:latin typeface="Arial" panose="020B0604020202020204" pitchFamily="34" charset="0"/>
                <a:ea typeface="Calibri" panose="020F0502020204030204" pitchFamily="34" charset="0"/>
                <a:cs typeface="Times New Roman" panose="02020603050405020304" pitchFamily="18" charset="0"/>
              </a:rPr>
              <a:t>Duartiano</a:t>
            </a:r>
            <a:r>
              <a:rPr lang="es-ES" sz="1800" dirty="0">
                <a:effectLst/>
                <a:latin typeface="Arial" panose="020B0604020202020204" pitchFamily="34" charset="0"/>
                <a:ea typeface="Calibri" panose="020F0502020204030204" pitchFamily="34" charset="0"/>
                <a:cs typeface="Times New Roman" panose="02020603050405020304" pitchFamily="18" charset="0"/>
              </a:rPr>
              <a:t> y la F</a:t>
            </a:r>
            <a:r>
              <a:rPr lang="es-MX" sz="1800" dirty="0" err="1">
                <a:effectLst/>
                <a:latin typeface="Arial" panose="020B0604020202020204" pitchFamily="34" charset="0"/>
                <a:ea typeface="Calibri" panose="020F0502020204030204" pitchFamily="34" charset="0"/>
                <a:cs typeface="Times New Roman" panose="02020603050405020304" pitchFamily="18" charset="0"/>
              </a:rPr>
              <a:t>undación</a:t>
            </a:r>
            <a:r>
              <a:rPr lang="es-MX" sz="1800" dirty="0">
                <a:effectLst/>
                <a:latin typeface="Arial" panose="020B0604020202020204" pitchFamily="34" charset="0"/>
                <a:ea typeface="Calibri" panose="020F0502020204030204" pitchFamily="34" charset="0"/>
                <a:cs typeface="Times New Roman" panose="02020603050405020304" pitchFamily="18" charset="0"/>
              </a:rPr>
              <a:t> Juan Bosch.</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509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243FFBA-7871-8B0B-DC50-DE0CEB73783B}"/>
              </a:ext>
            </a:extLst>
          </p:cNvPr>
          <p:cNvSpPr txBox="1"/>
          <p:nvPr/>
        </p:nvSpPr>
        <p:spPr>
          <a:xfrm>
            <a:off x="655320" y="362389"/>
            <a:ext cx="10988040" cy="2850332"/>
          </a:xfrm>
          <a:prstGeom prst="rect">
            <a:avLst/>
          </a:prstGeom>
          <a:noFill/>
        </p:spPr>
        <p:txBody>
          <a:bodyPr wrap="square">
            <a:spAutoFit/>
          </a:bodyPr>
          <a:lstStyle/>
          <a:p>
            <a:pPr algn="just"/>
            <a:r>
              <a:rPr lang="es-ES" sz="1800" b="1" dirty="0">
                <a:solidFill>
                  <a:schemeClr val="bg1"/>
                </a:solidFill>
                <a:effectLst/>
                <a:highlight>
                  <a:srgbClr val="040472"/>
                </a:highlight>
                <a:latin typeface="Arial" panose="020B0604020202020204" pitchFamily="34" charset="0"/>
                <a:ea typeface="Times New Roman" panose="02020603050405020304" pitchFamily="18" charset="0"/>
              </a:rPr>
              <a:t>PERSONAL BIBLIOTECARIO</a:t>
            </a:r>
            <a:endParaRPr lang="es-DO" sz="2000" dirty="0">
              <a:solidFill>
                <a:schemeClr val="bg1"/>
              </a:solidFill>
              <a:effectLst/>
              <a:highlight>
                <a:srgbClr val="040472"/>
              </a:highlight>
              <a:latin typeface="Times New Roman" panose="02020603050405020304" pitchFamily="18" charset="0"/>
              <a:ea typeface="Times New Roman" panose="02020603050405020304" pitchFamily="18" charset="0"/>
            </a:endParaRPr>
          </a:p>
          <a:p>
            <a:pPr algn="just"/>
            <a:r>
              <a:rPr lang="es-DO" sz="1800"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a:p>
            <a:pPr algn="just">
              <a:lnSpc>
                <a:spcPct val="115000"/>
              </a:lnSpc>
            </a:pPr>
            <a:r>
              <a:rPr lang="es-DO" sz="1800" dirty="0">
                <a:solidFill>
                  <a:srgbClr val="000000"/>
                </a:solidFill>
                <a:effectLst/>
                <a:latin typeface="Arial" panose="020B0604020202020204" pitchFamily="34" charset="0"/>
                <a:ea typeface="Times New Roman" panose="02020603050405020304" pitchFamily="18" charset="0"/>
              </a:rPr>
              <a:t>A nivel privado y gubernamental, son las bibliotecas más institucionalizadas las que cuentan con:</a:t>
            </a:r>
            <a:endParaRPr lang="es-DO" sz="2000" dirty="0">
              <a:effectLst/>
              <a:latin typeface="Times New Roman" panose="02020603050405020304" pitchFamily="18" charset="0"/>
              <a:ea typeface="Times New Roman" panose="02020603050405020304" pitchFamily="18" charset="0"/>
            </a:endParaRPr>
          </a:p>
          <a:p>
            <a:pPr marL="285750" lvl="0" indent="-285750" algn="just">
              <a:lnSpc>
                <a:spcPct val="115000"/>
              </a:lnSpc>
              <a:buSzPts val="600"/>
              <a:buFont typeface="Wingdings" panose="05000000000000000000" pitchFamily="2" charset="2"/>
              <a:buChar char="Ø"/>
            </a:pPr>
            <a:r>
              <a:rPr lang="es-DO" sz="1800" dirty="0">
                <a:solidFill>
                  <a:srgbClr val="000000"/>
                </a:solidFill>
                <a:effectLst/>
                <a:latin typeface="Arial" panose="020B0604020202020204" pitchFamily="34" charset="0"/>
                <a:ea typeface="Times New Roman" panose="02020603050405020304" pitchFamily="18" charset="0"/>
              </a:rPr>
              <a:t>Mayor número de personal.</a:t>
            </a:r>
            <a:endParaRPr lang="es-DO" sz="2000" dirty="0">
              <a:effectLst/>
              <a:latin typeface="Times New Roman" panose="02020603050405020304" pitchFamily="18" charset="0"/>
              <a:ea typeface="Times New Roman" panose="02020603050405020304" pitchFamily="18" charset="0"/>
            </a:endParaRPr>
          </a:p>
          <a:p>
            <a:pPr marL="285750" lvl="0" indent="-285750" algn="just">
              <a:lnSpc>
                <a:spcPct val="115000"/>
              </a:lnSpc>
              <a:buSzPts val="600"/>
              <a:buFont typeface="Wingdings" panose="05000000000000000000" pitchFamily="2" charset="2"/>
              <a:buChar char="Ø"/>
            </a:pPr>
            <a:r>
              <a:rPr lang="es-DO" sz="1800" dirty="0">
                <a:solidFill>
                  <a:srgbClr val="000000"/>
                </a:solidFill>
                <a:effectLst/>
                <a:latin typeface="Arial" panose="020B0604020202020204" pitchFamily="34" charset="0"/>
                <a:ea typeface="Times New Roman" panose="02020603050405020304" pitchFamily="18" charset="0"/>
              </a:rPr>
              <a:t>Personal con formación especializada en la gestión/administración bibliotecaria. </a:t>
            </a:r>
            <a:endParaRPr lang="es-DO" sz="2000" dirty="0">
              <a:effectLst/>
              <a:latin typeface="Times New Roman" panose="02020603050405020304" pitchFamily="18" charset="0"/>
              <a:ea typeface="Times New Roman" panose="02020603050405020304" pitchFamily="18" charset="0"/>
            </a:endParaRPr>
          </a:p>
          <a:p>
            <a:pPr marL="285750" lvl="0" indent="-285750" algn="just">
              <a:lnSpc>
                <a:spcPct val="115000"/>
              </a:lnSpc>
              <a:buSzPts val="600"/>
              <a:buFont typeface="Wingdings" panose="05000000000000000000" pitchFamily="2" charset="2"/>
              <a:buChar char="Ø"/>
            </a:pPr>
            <a:r>
              <a:rPr lang="es-DO" sz="1800" dirty="0">
                <a:solidFill>
                  <a:srgbClr val="000000"/>
                </a:solidFill>
                <a:effectLst/>
                <a:latin typeface="Arial" panose="020B0604020202020204" pitchFamily="34" charset="0"/>
                <a:ea typeface="Times New Roman" panose="02020603050405020304" pitchFamily="18" charset="0"/>
              </a:rPr>
              <a:t>Personal más completo, que puede incluir personal administrativo y de soporte o auxiliar.</a:t>
            </a:r>
            <a:endParaRPr lang="es-DO" sz="2000" dirty="0">
              <a:effectLst/>
              <a:latin typeface="Times New Roman" panose="02020603050405020304" pitchFamily="18" charset="0"/>
              <a:ea typeface="Times New Roman" panose="02020603050405020304" pitchFamily="18" charset="0"/>
            </a:endParaRPr>
          </a:p>
          <a:p>
            <a:pPr algn="just">
              <a:lnSpc>
                <a:spcPct val="115000"/>
              </a:lnSpc>
            </a:pPr>
            <a:r>
              <a:rPr lang="es-DO" sz="1800"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a:p>
            <a:pPr algn="just">
              <a:lnSpc>
                <a:spcPct val="115000"/>
              </a:lnSpc>
            </a:pPr>
            <a:r>
              <a:rPr lang="es-DO" sz="1800" dirty="0">
                <a:solidFill>
                  <a:srgbClr val="000000"/>
                </a:solidFill>
                <a:effectLst/>
                <a:latin typeface="Arial" panose="020B0604020202020204" pitchFamily="34" charset="0"/>
                <a:ea typeface="Times New Roman" panose="02020603050405020304" pitchFamily="18" charset="0"/>
              </a:rPr>
              <a:t>La región Norte y el Gran Santo Domingo, fundamentalmente el Distrito Nacional, muestran mayor cualificación del personal bibliotecario. Las regiones Este y Suroeste son las más débiles en este aspecto. </a:t>
            </a:r>
            <a:endParaRPr lang="es-DO" sz="2000" dirty="0">
              <a:effectLst/>
              <a:latin typeface="Times New Roman" panose="02020603050405020304" pitchFamily="18" charset="0"/>
              <a:ea typeface="Times New Roman" panose="02020603050405020304" pitchFamily="18" charset="0"/>
            </a:endParaRPr>
          </a:p>
        </p:txBody>
      </p:sp>
      <p:sp>
        <p:nvSpPr>
          <p:cNvPr id="10" name="CuadroTexto 9">
            <a:extLst>
              <a:ext uri="{FF2B5EF4-FFF2-40B4-BE49-F238E27FC236}">
                <a16:creationId xmlns:a16="http://schemas.microsoft.com/office/drawing/2014/main" id="{31AFDDCE-A8FE-A95B-3AC3-A6DE3A4124BA}"/>
              </a:ext>
            </a:extLst>
          </p:cNvPr>
          <p:cNvSpPr txBox="1"/>
          <p:nvPr/>
        </p:nvSpPr>
        <p:spPr>
          <a:xfrm>
            <a:off x="655320" y="3460614"/>
            <a:ext cx="10789920" cy="1754326"/>
          </a:xfrm>
          <a:prstGeom prst="rect">
            <a:avLst/>
          </a:prstGeom>
          <a:noFill/>
        </p:spPr>
        <p:txBody>
          <a:bodyPr wrap="square">
            <a:spAutoFit/>
          </a:bodyPr>
          <a:lstStyle/>
          <a:p>
            <a:r>
              <a:rPr lang="es-ES" sz="1800" b="1" dirty="0">
                <a:solidFill>
                  <a:schemeClr val="bg1"/>
                </a:solidFill>
                <a:effectLst/>
                <a:highlight>
                  <a:srgbClr val="040472"/>
                </a:highlight>
                <a:latin typeface="Arial" panose="020B0604020202020204" pitchFamily="34" charset="0"/>
                <a:ea typeface="Calibri" panose="020F0502020204030204" pitchFamily="34" charset="0"/>
              </a:rPr>
              <a:t>SINERGIA INTERINSTITUCIONAL Y PROMOCIÓN DEL LIBRO Y LA LECTURA</a:t>
            </a:r>
          </a:p>
          <a:p>
            <a:endParaRPr lang="es-ES" b="1" dirty="0">
              <a:solidFill>
                <a:schemeClr val="bg1"/>
              </a:solidFill>
              <a:highlight>
                <a:srgbClr val="040472"/>
              </a:highlight>
              <a:latin typeface="Arial" panose="020B0604020202020204" pitchFamily="34" charset="0"/>
              <a:ea typeface="Calibri" panose="020F0502020204030204" pitchFamily="34" charset="0"/>
            </a:endParaRPr>
          </a:p>
          <a:p>
            <a:r>
              <a:rPr lang="es-ES" sz="1800" dirty="0">
                <a:effectLst/>
                <a:latin typeface="Arial" panose="020B0604020202020204" pitchFamily="34" charset="0"/>
                <a:ea typeface="Calibri" panose="020F0502020204030204" pitchFamily="34" charset="0"/>
              </a:rPr>
              <a:t>La región norte destaca en términos de la proactividad de sus bibliotecas en el establecimiento de relaciones interinstitucionales y realización de acciones variadas de promoción del libro y la lectura.</a:t>
            </a:r>
          </a:p>
          <a:p>
            <a:endParaRPr lang="es-ES" dirty="0">
              <a:latin typeface="Arial" panose="020B0604020202020204" pitchFamily="34" charset="0"/>
            </a:endParaRPr>
          </a:p>
          <a:p>
            <a:r>
              <a:rPr lang="es-ES" dirty="0">
                <a:latin typeface="Arial" panose="020B0604020202020204" pitchFamily="34" charset="0"/>
              </a:rPr>
              <a:t>La región este es la que se evidencia más deficiente en estos aspectos.</a:t>
            </a:r>
            <a:endParaRPr lang="es-DO" dirty="0"/>
          </a:p>
        </p:txBody>
      </p:sp>
    </p:spTree>
    <p:extLst>
      <p:ext uri="{BB962C8B-B14F-4D97-AF65-F5344CB8AC3E}">
        <p14:creationId xmlns:p14="http://schemas.microsoft.com/office/powerpoint/2010/main" val="4251310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43D313C-E34B-4BDD-81CE-DFE96FDEE732}"/>
              </a:ext>
            </a:extLst>
          </p:cNvPr>
          <p:cNvSpPr>
            <a:spLocks noChangeArrowheads="1"/>
          </p:cNvSpPr>
          <p:nvPr/>
        </p:nvSpPr>
        <p:spPr bwMode="auto">
          <a:xfrm>
            <a:off x="537299" y="305955"/>
            <a:ext cx="6754433" cy="409599"/>
          </a:xfrm>
          <a:prstGeom prst="rect">
            <a:avLst/>
          </a:prstGeom>
          <a:solidFill>
            <a:srgbClr val="002060"/>
          </a:solidFill>
          <a:ln>
            <a:noFill/>
          </a:ln>
          <a:effectLst/>
        </p:spPr>
        <p:txBody>
          <a:bodyPr vert="horz" wrap="square" lIns="91440" tIns="45720" rIns="91440" bIns="45720" numCol="1" anchor="ctr" anchorCtr="0" compatLnSpc="1">
            <a:prstTxWarp prst="textNoShape">
              <a:avLst/>
            </a:prstTxWarp>
            <a:spAutoFit/>
          </a:bodyPr>
          <a:lstStyle/>
          <a:p>
            <a:pPr>
              <a:lnSpc>
                <a:spcPct val="107000"/>
              </a:lnSpc>
              <a:spcAft>
                <a:spcPts val="800"/>
              </a:spcAft>
            </a:pPr>
            <a:r>
              <a:rPr lang="es-ES" sz="2000" b="1" kern="100">
                <a:solidFill>
                  <a:schemeClr val="bg1"/>
                </a:solidFill>
                <a:effectLst/>
              </a:rPr>
              <a:t>ÁRBOL DE PROBLEMAS </a:t>
            </a:r>
            <a:r>
              <a:rPr lang="es-DO" sz="2000" b="1" kern="100">
                <a:solidFill>
                  <a:schemeClr val="bg1"/>
                </a:solidFill>
                <a:effectLst/>
              </a:rPr>
              <a:t>(TODAS LAS REGIONES)</a:t>
            </a:r>
            <a:endParaRPr lang="es-DO" sz="20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9B5F25E1-34B4-4A2F-808D-E2DB15FAEF74}"/>
              </a:ext>
            </a:extLst>
          </p:cNvPr>
          <p:cNvSpPr>
            <a:spLocks noChangeArrowheads="1"/>
          </p:cNvSpPr>
          <p:nvPr/>
        </p:nvSpPr>
        <p:spPr bwMode="auto">
          <a:xfrm>
            <a:off x="377371" y="140062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DO"/>
          </a:p>
        </p:txBody>
      </p:sp>
      <p:graphicFrame>
        <p:nvGraphicFramePr>
          <p:cNvPr id="6" name="Tabla 5">
            <a:extLst>
              <a:ext uri="{FF2B5EF4-FFF2-40B4-BE49-F238E27FC236}">
                <a16:creationId xmlns:a16="http://schemas.microsoft.com/office/drawing/2014/main" id="{4071CD08-B804-764C-04EA-CEF1B35225D4}"/>
              </a:ext>
            </a:extLst>
          </p:cNvPr>
          <p:cNvGraphicFramePr>
            <a:graphicFrameLocks noGrp="1"/>
          </p:cNvGraphicFramePr>
          <p:nvPr>
            <p:extLst>
              <p:ext uri="{D42A27DB-BD31-4B8C-83A1-F6EECF244321}">
                <p14:modId xmlns:p14="http://schemas.microsoft.com/office/powerpoint/2010/main" val="461087498"/>
              </p:ext>
            </p:extLst>
          </p:nvPr>
        </p:nvGraphicFramePr>
        <p:xfrm>
          <a:off x="537299" y="989590"/>
          <a:ext cx="10999381" cy="5426448"/>
        </p:xfrm>
        <a:graphic>
          <a:graphicData uri="http://schemas.openxmlformats.org/drawingml/2006/table">
            <a:tbl>
              <a:tblPr firstRow="1" firstCol="1" bandRow="1">
                <a:tableStyleId>{5C22544A-7EE6-4342-B048-85BDC9FD1C3A}</a:tableStyleId>
              </a:tblPr>
              <a:tblGrid>
                <a:gridCol w="10999381">
                  <a:extLst>
                    <a:ext uri="{9D8B030D-6E8A-4147-A177-3AD203B41FA5}">
                      <a16:colId xmlns:a16="http://schemas.microsoft.com/office/drawing/2014/main" val="2563553730"/>
                    </a:ext>
                  </a:extLst>
                </a:gridCol>
              </a:tblGrid>
              <a:tr h="330186">
                <a:tc>
                  <a:txBody>
                    <a:bodyPr/>
                    <a:lstStyle/>
                    <a:p>
                      <a:pPr algn="ctr">
                        <a:lnSpc>
                          <a:spcPct val="107000"/>
                        </a:lnSpc>
                        <a:spcAft>
                          <a:spcPts val="800"/>
                        </a:spcAft>
                      </a:pPr>
                      <a:endParaRPr lang="es-DO" sz="18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7054164"/>
                  </a:ext>
                </a:extLst>
              </a:tr>
              <a:tr h="480755">
                <a:tc>
                  <a:txBody>
                    <a:bodyPr/>
                    <a:lstStyle/>
                    <a:p>
                      <a:pPr>
                        <a:lnSpc>
                          <a:spcPct val="107000"/>
                        </a:lnSpc>
                        <a:spcAft>
                          <a:spcPts val="800"/>
                        </a:spcAft>
                      </a:pPr>
                      <a:r>
                        <a:rPr lang="es-ES" sz="2000" kern="100" dirty="0">
                          <a:solidFill>
                            <a:sysClr val="windowText" lastClr="000000"/>
                          </a:solidFill>
                          <a:effectLst/>
                        </a:rPr>
                        <a:t>Problemas:</a:t>
                      </a:r>
                      <a:endParaRPr lang="es-DO" sz="2000" kern="1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1526155"/>
                  </a:ext>
                </a:extLst>
              </a:tr>
              <a:tr h="1065117">
                <a:tc>
                  <a:txBody>
                    <a:bodyPr/>
                    <a:lstStyle/>
                    <a:p>
                      <a:pPr marL="342900" lvl="0" indent="-342900">
                        <a:lnSpc>
                          <a:spcPct val="100000"/>
                        </a:lnSpc>
                        <a:spcAft>
                          <a:spcPts val="0"/>
                        </a:spcAft>
                        <a:buFont typeface="Wingdings" panose="05000000000000000000" pitchFamily="2" charset="2"/>
                        <a:buChar char="v"/>
                        <a:tabLst>
                          <a:tab pos="828675" algn="l"/>
                        </a:tabLst>
                      </a:pPr>
                      <a:r>
                        <a:rPr lang="es-ES" sz="2000" b="0" kern="100" dirty="0">
                          <a:solidFill>
                            <a:sysClr val="windowText" lastClr="000000"/>
                          </a:solidFill>
                          <a:effectLst/>
                          <a:latin typeface="+mn-lt"/>
                        </a:rPr>
                        <a:t>Las bibliotecas son pasivas, no motivan a la ciudadanía, no desarrollan programas y actividades de promoción de la lectura, sólo dan servicios de consulta in situ (no prestan libros a domicilio), por lo que hay poco flujo de usuarios.  </a:t>
                      </a:r>
                      <a:endParaRPr lang="es-DO" sz="2000" b="0" kern="100" dirty="0">
                        <a:solidFill>
                          <a:sysClr val="windowText" lastClr="000000"/>
                        </a:solidFill>
                        <a:effectLst/>
                        <a:latin typeface="+mn-lt"/>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49405"/>
                  </a:ext>
                </a:extLst>
              </a:tr>
              <a:tr h="355039">
                <a:tc>
                  <a:txBody>
                    <a:bodyPr/>
                    <a:lstStyle/>
                    <a:p>
                      <a:pPr marL="342900" lvl="0" indent="-342900">
                        <a:lnSpc>
                          <a:spcPct val="100000"/>
                        </a:lnSpc>
                        <a:spcAft>
                          <a:spcPts val="0"/>
                        </a:spcAft>
                        <a:buFont typeface="Wingdings" panose="05000000000000000000" pitchFamily="2" charset="2"/>
                        <a:buChar char="v"/>
                        <a:tabLst>
                          <a:tab pos="828675" algn="l"/>
                        </a:tabLst>
                      </a:pPr>
                      <a:r>
                        <a:rPr lang="es-MX" sz="2000" b="0" kern="100" dirty="0">
                          <a:solidFill>
                            <a:sysClr val="windowText" lastClr="000000"/>
                          </a:solidFill>
                          <a:effectLst/>
                          <a:latin typeface="+mn-lt"/>
                        </a:rPr>
                        <a:t>Escaso personal profesionalizado en el manejo y servicios de las bibliotecas. </a:t>
                      </a:r>
                      <a:endParaRPr lang="es-DO" sz="2000" b="0" kern="100" dirty="0">
                        <a:solidFill>
                          <a:sysClr val="windowText" lastClr="000000"/>
                        </a:solidFill>
                        <a:effectLst/>
                        <a:latin typeface="+mn-lt"/>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3167118"/>
                  </a:ext>
                </a:extLst>
              </a:tr>
              <a:tr h="710078">
                <a:tc>
                  <a:txBody>
                    <a:bodyPr/>
                    <a:lstStyle/>
                    <a:p>
                      <a:pPr marL="342900" lvl="0" indent="-342900">
                        <a:lnSpc>
                          <a:spcPct val="100000"/>
                        </a:lnSpc>
                        <a:spcAft>
                          <a:spcPts val="0"/>
                        </a:spcAft>
                        <a:buFont typeface="Wingdings" panose="05000000000000000000" pitchFamily="2" charset="2"/>
                        <a:buChar char="v"/>
                        <a:tabLst>
                          <a:tab pos="828675" algn="l"/>
                        </a:tabLst>
                      </a:pPr>
                      <a:r>
                        <a:rPr lang="es-MX" sz="2000" b="0" kern="100" dirty="0">
                          <a:solidFill>
                            <a:sysClr val="windowText" lastClr="000000"/>
                          </a:solidFill>
                          <a:effectLst/>
                          <a:latin typeface="+mn-lt"/>
                        </a:rPr>
                        <a:t>Déficit de locales y problema de infraestructura en los locales existentes; deterioro de las edificaciones y equipos, </a:t>
                      </a:r>
                      <a:r>
                        <a:rPr lang="es-DO" sz="2000" b="0" kern="100" dirty="0">
                          <a:solidFill>
                            <a:sysClr val="windowText" lastClr="000000"/>
                          </a:solidFill>
                          <a:effectLst/>
                          <a:latin typeface="+mn-lt"/>
                        </a:rPr>
                        <a:t>ambientes desfavorables para los usuarios. </a:t>
                      </a:r>
                      <a:endParaRPr lang="es-DO" sz="2000" b="0" kern="100" dirty="0">
                        <a:solidFill>
                          <a:sysClr val="windowText" lastClr="000000"/>
                        </a:solidFill>
                        <a:effectLst/>
                        <a:latin typeface="+mn-lt"/>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2026302"/>
                  </a:ext>
                </a:extLst>
              </a:tr>
              <a:tr h="710078">
                <a:tc>
                  <a:txBody>
                    <a:bodyPr/>
                    <a:lstStyle/>
                    <a:p>
                      <a:pPr marL="342900" lvl="0" indent="-342900">
                        <a:lnSpc>
                          <a:spcPct val="100000"/>
                        </a:lnSpc>
                        <a:spcAft>
                          <a:spcPts val="0"/>
                        </a:spcAft>
                        <a:buFont typeface="Wingdings" panose="05000000000000000000" pitchFamily="2" charset="2"/>
                        <a:buChar char="v"/>
                        <a:tabLst>
                          <a:tab pos="828675" algn="l"/>
                        </a:tabLst>
                      </a:pPr>
                      <a:r>
                        <a:rPr lang="es-MX" sz="2000" b="0" kern="100" dirty="0">
                          <a:solidFill>
                            <a:sysClr val="windowText" lastClr="000000"/>
                          </a:solidFill>
                          <a:effectLst/>
                          <a:latin typeface="+mn-lt"/>
                        </a:rPr>
                        <a:t>Falta de interés, y en consecuencia de apoyo por parte de las autoridades competentes responsables de la gestión de la cultura, y la aplicación de la ley 502 -08 del libro y las bibliotecas. </a:t>
                      </a:r>
                      <a:endParaRPr lang="es-DO" sz="2000" b="0" kern="100" dirty="0">
                        <a:solidFill>
                          <a:sysClr val="windowText" lastClr="000000"/>
                        </a:solidFill>
                        <a:effectLst/>
                        <a:latin typeface="+mn-lt"/>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1910833"/>
                  </a:ext>
                </a:extLst>
              </a:tr>
              <a:tr h="710078">
                <a:tc>
                  <a:txBody>
                    <a:bodyPr/>
                    <a:lstStyle/>
                    <a:p>
                      <a:pPr marL="342900" lvl="0" indent="-342900">
                        <a:lnSpc>
                          <a:spcPct val="100000"/>
                        </a:lnSpc>
                        <a:spcAft>
                          <a:spcPts val="0"/>
                        </a:spcAft>
                        <a:buFont typeface="Wingdings" panose="05000000000000000000" pitchFamily="2" charset="2"/>
                        <a:buChar char="v"/>
                        <a:tabLst>
                          <a:tab pos="828675" algn="l"/>
                        </a:tabLst>
                      </a:pPr>
                      <a:r>
                        <a:rPr lang="es-MX" sz="2000" b="0" kern="100" dirty="0">
                          <a:solidFill>
                            <a:sysClr val="windowText" lastClr="000000"/>
                          </a:solidFill>
                          <a:effectLst/>
                          <a:latin typeface="+mn-lt"/>
                        </a:rPr>
                        <a:t>Ausencia de una política cultural y políticas públicas y acciones en torno a las bibliotecas y el incentivo de la lectura. </a:t>
                      </a:r>
                      <a:endParaRPr lang="es-DO" sz="2000" b="0" kern="100" dirty="0">
                        <a:solidFill>
                          <a:sysClr val="windowText" lastClr="000000"/>
                        </a:solidFill>
                        <a:effectLst/>
                        <a:latin typeface="+mn-lt"/>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487946"/>
                  </a:ext>
                </a:extLst>
              </a:tr>
              <a:tr h="710078">
                <a:tc>
                  <a:txBody>
                    <a:bodyPr/>
                    <a:lstStyle/>
                    <a:p>
                      <a:pPr marL="342900" lvl="0" indent="-342900">
                        <a:lnSpc>
                          <a:spcPct val="100000"/>
                        </a:lnSpc>
                        <a:spcAft>
                          <a:spcPts val="0"/>
                        </a:spcAft>
                        <a:buFont typeface="Wingdings" panose="05000000000000000000" pitchFamily="2" charset="2"/>
                        <a:buChar char="v"/>
                        <a:tabLst>
                          <a:tab pos="828675" algn="l"/>
                        </a:tabLst>
                      </a:pPr>
                      <a:r>
                        <a:rPr lang="es-MX" sz="2000" b="0" kern="100" dirty="0">
                          <a:solidFill>
                            <a:sysClr val="windowText" lastClr="000000"/>
                          </a:solidFill>
                          <a:effectLst/>
                          <a:latin typeface="+mn-lt"/>
                        </a:rPr>
                        <a:t>Poca adaptación de las bibliotecas a los nuevos tiempos y tecnologías; necesidad de reinvención del concepto biblioteca para enfrentar el impacto del internet en la lectura y el uso de las bibliotecas.</a:t>
                      </a:r>
                      <a:endParaRPr lang="es-DO" sz="2000" b="0" kern="100" dirty="0">
                        <a:solidFill>
                          <a:sysClr val="windowText" lastClr="000000"/>
                        </a:solidFill>
                        <a:effectLst/>
                        <a:latin typeface="+mn-lt"/>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1662784"/>
                  </a:ext>
                </a:extLst>
              </a:tr>
              <a:tr h="355039">
                <a:tc>
                  <a:txBody>
                    <a:bodyPr/>
                    <a:lstStyle/>
                    <a:p>
                      <a:pPr marL="342900" lvl="0" indent="-342900">
                        <a:lnSpc>
                          <a:spcPct val="100000"/>
                        </a:lnSpc>
                        <a:spcAft>
                          <a:spcPts val="0"/>
                        </a:spcAft>
                        <a:buFont typeface="Wingdings" panose="05000000000000000000" pitchFamily="2" charset="2"/>
                        <a:buChar char="v"/>
                        <a:tabLst>
                          <a:tab pos="828675" algn="l"/>
                        </a:tabLst>
                      </a:pPr>
                      <a:r>
                        <a:rPr lang="es-MX" sz="2000" b="0" kern="100" dirty="0">
                          <a:solidFill>
                            <a:sysClr val="windowText" lastClr="000000"/>
                          </a:solidFill>
                          <a:effectLst/>
                          <a:latin typeface="+mn-lt"/>
                        </a:rPr>
                        <a:t>Baja a inversión pública permanente en el área cultural y específicamente en las bibliotecas. </a:t>
                      </a:r>
                      <a:endParaRPr lang="es-DO" sz="2000" b="0" kern="100" dirty="0">
                        <a:solidFill>
                          <a:sysClr val="windowText" lastClr="000000"/>
                        </a:solidFill>
                        <a:effectLst/>
                        <a:latin typeface="+mn-lt"/>
                        <a:ea typeface="Aptos" panose="020B00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9165132"/>
                  </a:ext>
                </a:extLst>
              </a:tr>
            </a:tbl>
          </a:graphicData>
        </a:graphic>
      </p:graphicFrame>
    </p:spTree>
    <p:extLst>
      <p:ext uri="{BB962C8B-B14F-4D97-AF65-F5344CB8AC3E}">
        <p14:creationId xmlns:p14="http://schemas.microsoft.com/office/powerpoint/2010/main" val="3091384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id="{8B6E89AB-58EE-4FD3-8026-52889A12BAF2}"/>
              </a:ext>
            </a:extLst>
          </p:cNvPr>
          <p:cNvSpPr txBox="1"/>
          <p:nvPr/>
        </p:nvSpPr>
        <p:spPr>
          <a:xfrm>
            <a:off x="499291" y="293926"/>
            <a:ext cx="3976370" cy="354330"/>
          </a:xfrm>
          <a:prstGeom prst="rect">
            <a:avLst/>
          </a:prstGeom>
          <a:solidFill>
            <a:srgbClr val="002060"/>
          </a:solidFill>
        </p:spPr>
        <p:txBody>
          <a:bodyPr wrap="square">
            <a:spAutoFit/>
          </a:bodyPr>
          <a:lstStyle/>
          <a:p>
            <a:pPr algn="just"/>
            <a:r>
              <a:rPr lang="es-ES" sz="1800" b="1"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Recomendaciones Estratégicas:</a:t>
            </a:r>
            <a:endParaRPr lang="es-DO"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BBE578BC-1195-B2AE-1259-AA8B19BEAA40}"/>
              </a:ext>
            </a:extLst>
          </p:cNvPr>
          <p:cNvSpPr txBox="1"/>
          <p:nvPr/>
        </p:nvSpPr>
        <p:spPr>
          <a:xfrm>
            <a:off x="499291" y="800656"/>
            <a:ext cx="11326949" cy="5478423"/>
          </a:xfrm>
          <a:prstGeom prst="rect">
            <a:avLst/>
          </a:prstGeom>
          <a:noFill/>
        </p:spPr>
        <p:txBody>
          <a:bodyPr wrap="square">
            <a:spAutoFit/>
          </a:bodyPr>
          <a:lstStyle/>
          <a:p>
            <a:pPr marL="342900" indent="-342900">
              <a:buAutoNum type="arabicPeriod"/>
            </a:pPr>
            <a:r>
              <a:rPr lang="es-ES" sz="1400" b="1" dirty="0">
                <a:effectLst/>
                <a:latin typeface="Arial" panose="020B0604020202020204" pitchFamily="34" charset="0"/>
                <a:ea typeface="Calibri" panose="020F0502020204030204" pitchFamily="34" charset="0"/>
                <a:cs typeface="Arial" panose="020B0604020202020204" pitchFamily="34" charset="0"/>
              </a:rPr>
              <a:t>Implementación de la Ley No. 502-08 del Libro y Bibliotecas</a:t>
            </a:r>
          </a:p>
          <a:p>
            <a:endParaRPr lang="es-DO" sz="1400" dirty="0">
              <a:effectLst/>
              <a:latin typeface="Arial" panose="020B0604020202020204" pitchFamily="34" charset="0"/>
              <a:ea typeface="Calibri" panose="020F0502020204030204" pitchFamily="34" charset="0"/>
              <a:cs typeface="Arial" panose="020B0604020202020204" pitchFamily="34" charset="0"/>
            </a:endParaRPr>
          </a:p>
          <a:p>
            <a:r>
              <a:rPr lang="es-ES" sz="1400" b="1" dirty="0">
                <a:effectLst/>
                <a:latin typeface="Arial" panose="020B0604020202020204" pitchFamily="34" charset="0"/>
                <a:ea typeface="Calibri" panose="020F0502020204030204" pitchFamily="34" charset="0"/>
                <a:cs typeface="Arial" panose="020B0604020202020204" pitchFamily="34" charset="0"/>
              </a:rPr>
              <a:t>a)</a:t>
            </a:r>
            <a:r>
              <a:rPr lang="es-ES" sz="1400" dirty="0">
                <a:effectLst/>
                <a:latin typeface="Arial" panose="020B0604020202020204" pitchFamily="34" charset="0"/>
                <a:ea typeface="Calibri" panose="020F0502020204030204" pitchFamily="34" charset="0"/>
                <a:cs typeface="Arial" panose="020B0604020202020204" pitchFamily="34" charset="0"/>
              </a:rPr>
              <a:t> D</a:t>
            </a:r>
            <a:r>
              <a:rPr lang="es-DO" sz="1400" dirty="0" err="1">
                <a:effectLst/>
                <a:latin typeface="Arial" panose="020B0604020202020204" pitchFamily="34" charset="0"/>
                <a:ea typeface="Calibri" panose="020F0502020204030204" pitchFamily="34" charset="0"/>
                <a:cs typeface="Arial" panose="020B0604020202020204" pitchFamily="34" charset="0"/>
              </a:rPr>
              <a:t>otar</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al</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país</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de</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una</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infraestructura</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bibliotecaria</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acorde</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con</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las</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demandas</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contemporáneas. </a:t>
            </a:r>
          </a:p>
          <a:p>
            <a:pPr lvl="0" algn="just"/>
            <a:r>
              <a:rPr lang="es-ES" sz="1400" b="1" dirty="0">
                <a:latin typeface="Arial" panose="020B0604020202020204" pitchFamily="34" charset="0"/>
                <a:ea typeface="Calibri" panose="020F0502020204030204" pitchFamily="34" charset="0"/>
                <a:cs typeface="Arial" panose="020B0604020202020204" pitchFamily="34" charset="0"/>
              </a:rPr>
              <a:t>b) </a:t>
            </a:r>
            <a:r>
              <a:rPr lang="es-DO" sz="1400" dirty="0">
                <a:effectLst/>
                <a:latin typeface="Arial" panose="020B0604020202020204" pitchFamily="34" charset="0"/>
                <a:ea typeface="Calibri" panose="020F0502020204030204" pitchFamily="34" charset="0"/>
                <a:cs typeface="Arial" panose="020B0604020202020204" pitchFamily="34" charset="0"/>
              </a:rPr>
              <a:t>Apoyar el desarrollo de una estrategia nacional de fomento y promoción del Sistema</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Nacional</a:t>
            </a:r>
            <a:r>
              <a:rPr lang="es-DO" sz="1400" spc="-10"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de</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Bibliotecas</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y</a:t>
            </a:r>
            <a:r>
              <a:rPr lang="es-DO" sz="1400" spc="-10"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de</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producción</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y</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acceso</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al conocimiento y a</a:t>
            </a:r>
            <a:r>
              <a:rPr lang="es-DO" sz="1400" spc="-5" dirty="0">
                <a:effectLst/>
                <a:latin typeface="Arial" panose="020B0604020202020204" pitchFamily="34" charset="0"/>
                <a:ea typeface="Calibri" panose="020F0502020204030204" pitchFamily="34" charset="0"/>
                <a:cs typeface="Arial" panose="020B0604020202020204" pitchFamily="34" charset="0"/>
              </a:rPr>
              <a:t> </a:t>
            </a:r>
            <a:r>
              <a:rPr lang="es-DO" sz="1400" dirty="0">
                <a:effectLst/>
                <a:latin typeface="Arial" panose="020B0604020202020204" pitchFamily="34" charset="0"/>
                <a:ea typeface="Calibri" panose="020F0502020204030204" pitchFamily="34" charset="0"/>
                <a:cs typeface="Arial" panose="020B0604020202020204" pitchFamily="34" charset="0"/>
              </a:rPr>
              <a:t>la información.</a:t>
            </a:r>
          </a:p>
          <a:p>
            <a:pPr marL="171450" indent="-171450" algn="just">
              <a:buFont typeface="Arial" panose="020B0604020202020204" pitchFamily="34" charset="0"/>
              <a:buChar char="•"/>
            </a:pPr>
            <a:r>
              <a:rPr lang="es-DO" sz="1400" dirty="0">
                <a:effectLst/>
                <a:latin typeface="Arial" panose="020B0604020202020204" pitchFamily="34" charset="0"/>
                <a:ea typeface="Calibri" panose="020F0502020204030204" pitchFamily="34" charset="0"/>
                <a:cs typeface="Arial" panose="020B0604020202020204" pitchFamily="34" charset="0"/>
              </a:rPr>
              <a:t> </a:t>
            </a:r>
            <a:r>
              <a:rPr lang="es-DO" sz="1400" dirty="0">
                <a:latin typeface="Arial" panose="020B0604020202020204" pitchFamily="34" charset="0"/>
                <a:ea typeface="Calibri" panose="020F0502020204030204" pitchFamily="34" charset="0"/>
                <a:cs typeface="Arial" panose="020B0604020202020204" pitchFamily="34" charset="0"/>
              </a:rPr>
              <a:t>La elaboración de un </a:t>
            </a:r>
            <a:r>
              <a:rPr lang="es-DO" sz="1400" i="1" dirty="0">
                <a:latin typeface="Arial" panose="020B0604020202020204" pitchFamily="34" charset="0"/>
                <a:ea typeface="Calibri" panose="020F0502020204030204" pitchFamily="34" charset="0"/>
                <a:cs typeface="Arial" panose="020B0604020202020204" pitchFamily="34" charset="0"/>
              </a:rPr>
              <a:t>“Directorio nacional físico y digital actualizado de bibliotecas dominicanas</a:t>
            </a:r>
            <a:r>
              <a:rPr lang="es-DO" sz="1400" dirty="0">
                <a:latin typeface="Arial" panose="020B0604020202020204" pitchFamily="34" charset="0"/>
                <a:ea typeface="Calibri" panose="020F0502020204030204" pitchFamily="34" charset="0"/>
                <a:cs typeface="Arial" panose="020B0604020202020204" pitchFamily="34" charset="0"/>
              </a:rPr>
              <a:t>”.</a:t>
            </a:r>
          </a:p>
          <a:p>
            <a:pPr marL="171450" indent="-171450" algn="just">
              <a:buFont typeface="Arial" panose="020B0604020202020204" pitchFamily="34" charset="0"/>
              <a:buChar char="•"/>
            </a:pPr>
            <a:r>
              <a:rPr lang="es-DO" sz="1400" dirty="0">
                <a:latin typeface="Arial" panose="020B0604020202020204" pitchFamily="34" charset="0"/>
                <a:ea typeface="Calibri" panose="020F0502020204030204" pitchFamily="34" charset="0"/>
                <a:cs typeface="Arial" panose="020B0604020202020204" pitchFamily="34" charset="0"/>
              </a:rPr>
              <a:t>La formulación de un plan </a:t>
            </a:r>
            <a:r>
              <a:rPr lang="es-DO" sz="1400" dirty="0" err="1">
                <a:latin typeface="Arial" panose="020B0604020202020204" pitchFamily="34" charset="0"/>
                <a:ea typeface="Calibri" panose="020F0502020204030204" pitchFamily="34" charset="0"/>
                <a:cs typeface="Arial" panose="020B0604020202020204" pitchFamily="34" charset="0"/>
              </a:rPr>
              <a:t>estra</a:t>
            </a:r>
            <a:r>
              <a:rPr lang="es-DO" sz="1400" i="1" dirty="0" err="1">
                <a:effectLst/>
                <a:latin typeface="Arial" panose="020B0604020202020204" pitchFamily="34" charset="0"/>
                <a:ea typeface="Calibri" panose="020F0502020204030204" pitchFamily="34" charset="0"/>
                <a:cs typeface="Arial" panose="020B0604020202020204" pitchFamily="34" charset="0"/>
              </a:rPr>
              <a:t>tratégico</a:t>
            </a:r>
            <a:r>
              <a:rPr lang="es-DO" sz="1400" i="1" dirty="0">
                <a:effectLst/>
                <a:latin typeface="Arial" panose="020B0604020202020204" pitchFamily="34" charset="0"/>
                <a:ea typeface="Calibri" panose="020F0502020204030204" pitchFamily="34" charset="0"/>
                <a:cs typeface="Arial" panose="020B0604020202020204" pitchFamily="34" charset="0"/>
              </a:rPr>
              <a:t> nacional de desarrollo y fortalecimiento de las bibliotecas públicas de la República Dominicana</a:t>
            </a:r>
            <a:r>
              <a:rPr lang="es-DO" sz="1400" dirty="0">
                <a:effectLst/>
                <a:latin typeface="Arial" panose="020B0604020202020204" pitchFamily="34" charset="0"/>
                <a:ea typeface="Calibri" panose="020F0502020204030204" pitchFamily="34" charset="0"/>
                <a:cs typeface="Arial" panose="020B0604020202020204" pitchFamily="34" charset="0"/>
              </a:rPr>
              <a:t>”.</a:t>
            </a:r>
          </a:p>
          <a:p>
            <a:pPr algn="just"/>
            <a:r>
              <a:rPr lang="es-DO" sz="1400" dirty="0">
                <a:effectLst/>
                <a:latin typeface="Arial" panose="020B0604020202020204" pitchFamily="34" charset="0"/>
                <a:ea typeface="Times New Roman" panose="02020603050405020304" pitchFamily="18" charset="0"/>
                <a:cs typeface="Arial" panose="020B0604020202020204" pitchFamily="34" charset="0"/>
              </a:rPr>
              <a:t> </a:t>
            </a:r>
          </a:p>
          <a:p>
            <a:pPr algn="just"/>
            <a:r>
              <a:rPr lang="es-DO" sz="1400" b="1" dirty="0">
                <a:effectLst/>
                <a:latin typeface="Arial" panose="020B0604020202020204" pitchFamily="34" charset="0"/>
                <a:ea typeface="Times New Roman" panose="02020603050405020304" pitchFamily="18" charset="0"/>
                <a:cs typeface="Arial" panose="020B0604020202020204" pitchFamily="34" charset="0"/>
              </a:rPr>
              <a:t>2. Definir y desarrollar una estrategia de fortalecimiento de las bibliotecas públicas nacionales en los siguientes aspectos:</a:t>
            </a:r>
            <a:endParaRPr lang="es-DO"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Wingdings" panose="05000000000000000000" pitchFamily="2" charset="2"/>
              <a:buChar char=""/>
              <a:tabLst>
                <a:tab pos="180340" algn="l"/>
              </a:tabLst>
            </a:pPr>
            <a:r>
              <a:rPr lang="es-DO" sz="1400" dirty="0">
                <a:effectLst/>
                <a:latin typeface="Arial" panose="020B0604020202020204" pitchFamily="34" charset="0"/>
                <a:ea typeface="Calibri" panose="020F0502020204030204" pitchFamily="34" charset="0"/>
                <a:cs typeface="Arial" panose="020B0604020202020204" pitchFamily="34" charset="0"/>
              </a:rPr>
              <a:t>Infraestructura</a:t>
            </a:r>
          </a:p>
          <a:p>
            <a:pPr marL="342900" lvl="0" indent="-342900" algn="just">
              <a:buFont typeface="Wingdings" panose="05000000000000000000" pitchFamily="2" charset="2"/>
              <a:buChar char=""/>
            </a:pPr>
            <a:r>
              <a:rPr lang="es-DO" sz="1400" dirty="0">
                <a:effectLst/>
                <a:latin typeface="Arial" panose="020B0604020202020204" pitchFamily="34" charset="0"/>
                <a:ea typeface="Calibri" panose="020F0502020204030204" pitchFamily="34" charset="0"/>
                <a:cs typeface="Arial" panose="020B0604020202020204" pitchFamily="34" charset="0"/>
              </a:rPr>
              <a:t>Mobiliario y equipamiento</a:t>
            </a:r>
          </a:p>
          <a:p>
            <a:pPr marL="342900" lvl="0" indent="-342900" algn="just">
              <a:buFont typeface="Wingdings" panose="05000000000000000000" pitchFamily="2" charset="2"/>
              <a:buChar char=""/>
            </a:pPr>
            <a:r>
              <a:rPr lang="es-DO"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Cantidad y cualificación del personal bibliotecario</a:t>
            </a:r>
            <a:endParaRPr lang="es-DO"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Wingdings" panose="05000000000000000000" pitchFamily="2" charset="2"/>
              <a:buChar char=""/>
            </a:pPr>
            <a:r>
              <a:rPr lang="es-DO" sz="1400" dirty="0">
                <a:effectLst/>
                <a:latin typeface="Arial" panose="020B0604020202020204" pitchFamily="34" charset="0"/>
                <a:ea typeface="Calibri" panose="020F0502020204030204" pitchFamily="34" charset="0"/>
                <a:cs typeface="Arial" panose="020B0604020202020204" pitchFamily="34" charset="0"/>
              </a:rPr>
              <a:t>Cantidad, calidad y </a:t>
            </a:r>
            <a:r>
              <a:rPr lang="es-ES" sz="1400" dirty="0">
                <a:effectLst/>
                <a:latin typeface="Arial" panose="020B0604020202020204" pitchFamily="34" charset="0"/>
                <a:ea typeface="Calibri" panose="020F0502020204030204" pitchFamily="34" charset="0"/>
                <a:cs typeface="Arial" panose="020B0604020202020204" pitchFamily="34" charset="0"/>
              </a:rPr>
              <a:t>renovación</a:t>
            </a:r>
            <a:r>
              <a:rPr lang="es-DO" sz="1400" dirty="0">
                <a:effectLst/>
                <a:latin typeface="Arial" panose="020B0604020202020204" pitchFamily="34" charset="0"/>
                <a:ea typeface="Calibri" panose="020F0502020204030204" pitchFamily="34" charset="0"/>
                <a:cs typeface="Arial" panose="020B0604020202020204" pitchFamily="34" charset="0"/>
              </a:rPr>
              <a:t> de los acervos bibliográficos</a:t>
            </a:r>
          </a:p>
          <a:p>
            <a:pPr algn="just"/>
            <a:endParaRPr lang="es-DO" sz="1400" b="1" dirty="0">
              <a:latin typeface="Arial" panose="020B0604020202020204" pitchFamily="34" charset="0"/>
              <a:ea typeface="Calibri" panose="020F0502020204030204" pitchFamily="34" charset="0"/>
              <a:cs typeface="Arial" panose="020B0604020202020204" pitchFamily="34" charset="0"/>
            </a:endParaRPr>
          </a:p>
          <a:p>
            <a:pPr algn="just"/>
            <a:r>
              <a:rPr lang="es-ES" sz="1400" b="1" dirty="0">
                <a:effectLst/>
                <a:latin typeface="Arial" panose="020B0604020202020204" pitchFamily="34" charset="0"/>
                <a:ea typeface="Calibri" panose="020F0502020204030204" pitchFamily="34" charset="0"/>
                <a:cs typeface="Arial" panose="020B0604020202020204" pitchFamily="34" charset="0"/>
              </a:rPr>
              <a:t>3. Implementar la política de préstamo de libros a domicilio</a:t>
            </a:r>
          </a:p>
          <a:p>
            <a:pPr algn="just"/>
            <a:endParaRPr lang="es-DO" sz="1400" dirty="0">
              <a:effectLst/>
              <a:latin typeface="Arial" panose="020B0604020202020204" pitchFamily="34" charset="0"/>
              <a:ea typeface="Calibri" panose="020F0502020204030204" pitchFamily="34" charset="0"/>
              <a:cs typeface="Arial" panose="020B0604020202020204" pitchFamily="34" charset="0"/>
            </a:endParaRPr>
          </a:p>
          <a:p>
            <a:pPr algn="just"/>
            <a:r>
              <a:rPr lang="es-DO" sz="1400" b="1" dirty="0">
                <a:latin typeface="Arial" panose="020B0604020202020204" pitchFamily="34" charset="0"/>
                <a:ea typeface="Times New Roman" panose="02020603050405020304" pitchFamily="18" charset="0"/>
                <a:cs typeface="Arial" panose="020B0604020202020204" pitchFamily="34" charset="0"/>
              </a:rPr>
              <a:t>4. </a:t>
            </a:r>
            <a:r>
              <a:rPr lang="es-DO" sz="1400" b="1" dirty="0">
                <a:effectLst/>
                <a:latin typeface="Arial" panose="020B0604020202020204" pitchFamily="34" charset="0"/>
                <a:ea typeface="Times New Roman" panose="02020603050405020304" pitchFamily="18" charset="0"/>
                <a:cs typeface="Arial" panose="020B0604020202020204" pitchFamily="34" charset="0"/>
              </a:rPr>
              <a:t>Creación de bibliotecas garantizando su d</a:t>
            </a:r>
            <a:r>
              <a:rPr lang="es-ES" sz="1400" b="1" dirty="0" err="1">
                <a:effectLst/>
                <a:latin typeface="Arial" panose="020B0604020202020204" pitchFamily="34" charset="0"/>
                <a:ea typeface="Times New Roman" panose="02020603050405020304" pitchFamily="18" charset="0"/>
                <a:cs typeface="Arial" panose="020B0604020202020204" pitchFamily="34" charset="0"/>
              </a:rPr>
              <a:t>esconcentración</a:t>
            </a:r>
            <a:r>
              <a:rPr lang="es-ES" sz="1400" b="1" dirty="0">
                <a:effectLst/>
                <a:latin typeface="Arial" panose="020B0604020202020204" pitchFamily="34" charset="0"/>
                <a:ea typeface="Times New Roman" panose="02020603050405020304" pitchFamily="18" charset="0"/>
                <a:cs typeface="Arial" panose="020B0604020202020204" pitchFamily="34" charset="0"/>
              </a:rPr>
              <a:t> territorial</a:t>
            </a:r>
          </a:p>
          <a:p>
            <a:pPr algn="just"/>
            <a:endParaRPr lang="es-DO" sz="1400" dirty="0">
              <a:effectLst/>
              <a:latin typeface="Arial" panose="020B0604020202020204" pitchFamily="34" charset="0"/>
              <a:ea typeface="Times New Roman" panose="02020603050405020304" pitchFamily="18" charset="0"/>
              <a:cs typeface="Arial" panose="020B0604020202020204" pitchFamily="34" charset="0"/>
            </a:endParaRPr>
          </a:p>
          <a:p>
            <a:pPr marL="270510" indent="-270510" algn="just"/>
            <a:r>
              <a:rPr lang="es-ES" sz="1400" b="1" dirty="0">
                <a:latin typeface="Arial" panose="020B0604020202020204" pitchFamily="34" charset="0"/>
                <a:ea typeface="Times New Roman" panose="02020603050405020304" pitchFamily="18" charset="0"/>
                <a:cs typeface="Arial" panose="020B0604020202020204" pitchFamily="34" charset="0"/>
              </a:rPr>
              <a:t>5. </a:t>
            </a:r>
            <a:r>
              <a:rPr lang="es-DO" sz="1400" b="1" dirty="0">
                <a:effectLst/>
                <a:latin typeface="Arial" panose="020B0604020202020204" pitchFamily="34" charset="0"/>
                <a:ea typeface="Times New Roman" panose="02020603050405020304" pitchFamily="18" charset="0"/>
                <a:cs typeface="Arial" panose="020B0604020202020204" pitchFamily="34" charset="0"/>
              </a:rPr>
              <a:t>Recuperar las bibliotecas de las bibliotecas inactivas</a:t>
            </a:r>
            <a:r>
              <a:rPr lang="es-ES" sz="1400" dirty="0">
                <a:effectLst/>
                <a:latin typeface="Arial" panose="020B0604020202020204" pitchFamily="34" charset="0"/>
                <a:ea typeface="Times New Roman" panose="02020603050405020304" pitchFamily="18" charset="0"/>
                <a:cs typeface="Arial" panose="020B0604020202020204" pitchFamily="34" charset="0"/>
              </a:rPr>
              <a:t> </a:t>
            </a:r>
          </a:p>
          <a:p>
            <a:pPr marL="270510" indent="-270510" algn="just"/>
            <a:endParaRPr lang="es-DO" sz="1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DO" sz="1400" b="1" dirty="0">
                <a:effectLst/>
                <a:latin typeface="Arial" panose="020B0604020202020204" pitchFamily="34" charset="0"/>
                <a:ea typeface="Calibri" panose="020F0502020204030204" pitchFamily="34" charset="0"/>
                <a:cs typeface="Arial" panose="020B0604020202020204" pitchFamily="34" charset="0"/>
              </a:rPr>
              <a:t>6. Fortalecer la capacidad de difusión e impacto en la promoción del libro y la lectura en sus comunidades</a:t>
            </a:r>
          </a:p>
          <a:p>
            <a:pPr algn="just"/>
            <a:endParaRPr lang="es-DO" sz="1400" dirty="0">
              <a:effectLst/>
              <a:latin typeface="Arial" panose="020B0604020202020204" pitchFamily="34" charset="0"/>
              <a:ea typeface="Calibri" panose="020F0502020204030204" pitchFamily="34" charset="0"/>
              <a:cs typeface="Arial" panose="020B0604020202020204" pitchFamily="34" charset="0"/>
            </a:endParaRPr>
          </a:p>
          <a:p>
            <a:pPr algn="just"/>
            <a:r>
              <a:rPr lang="es-DO" sz="1400" b="1" dirty="0">
                <a:effectLst/>
                <a:latin typeface="Arial" panose="020B0604020202020204" pitchFamily="34" charset="0"/>
                <a:ea typeface="Calibri" panose="020F0502020204030204" pitchFamily="34" charset="0"/>
                <a:cs typeface="Arial" panose="020B0604020202020204" pitchFamily="34" charset="0"/>
              </a:rPr>
              <a:t>7. </a:t>
            </a:r>
            <a:r>
              <a:rPr lang="es-D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Fortalecer la capacidad de s</a:t>
            </a:r>
            <a:r>
              <a:rPr lang="es-ES" sz="14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inergia</a:t>
            </a:r>
            <a:r>
              <a:rPr lang="es-E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interinstitucional entre las bibliotecas y otras instancias públicas o privadas</a:t>
            </a:r>
          </a:p>
          <a:p>
            <a:pPr algn="just"/>
            <a:endParaRPr lang="es-DO" sz="1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400" b="1" dirty="0">
                <a:effectLst/>
                <a:latin typeface="Arial" panose="020B0604020202020204" pitchFamily="34" charset="0"/>
                <a:ea typeface="Times New Roman" panose="02020603050405020304" pitchFamily="18" charset="0"/>
                <a:cs typeface="Arial" panose="020B0604020202020204" pitchFamily="34" charset="0"/>
              </a:rPr>
              <a:t> 8. </a:t>
            </a:r>
            <a:r>
              <a:rPr lang="es-DO" sz="1400" b="1" dirty="0">
                <a:effectLst/>
                <a:latin typeface="Arial" panose="020B0604020202020204" pitchFamily="34" charset="0"/>
                <a:ea typeface="Calibri" panose="020F0502020204030204" pitchFamily="34" charset="0"/>
                <a:cs typeface="Arial" panose="020B0604020202020204" pitchFamily="34" charset="0"/>
              </a:rPr>
              <a:t>Concientizar sobre la importancia de las bibliotecas</a:t>
            </a:r>
            <a:endParaRPr lang="es-DO"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165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69D97-6EA7-F71D-ACD8-98280C463769}"/>
            </a:ext>
          </a:extLst>
        </p:cNvPr>
        <p:cNvGrpSpPr/>
        <p:nvPr/>
      </p:nvGrpSpPr>
      <p:grpSpPr>
        <a:xfrm>
          <a:off x="0" y="0"/>
          <a:ext cx="0" cy="0"/>
          <a:chOff x="0" y="0"/>
          <a:chExt cx="0" cy="0"/>
        </a:xfrm>
      </p:grpSpPr>
      <p:sp>
        <p:nvSpPr>
          <p:cNvPr id="2" name="Diagonal Stripe 1">
            <a:extLst>
              <a:ext uri="{FF2B5EF4-FFF2-40B4-BE49-F238E27FC236}">
                <a16:creationId xmlns:a16="http://schemas.microsoft.com/office/drawing/2014/main" id="{32565F83-263C-3E30-CD48-DAE687D34774}"/>
              </a:ext>
            </a:extLst>
          </p:cNvPr>
          <p:cNvSpPr/>
          <p:nvPr/>
        </p:nvSpPr>
        <p:spPr>
          <a:xfrm flipV="1">
            <a:off x="0" y="-47627"/>
            <a:ext cx="5791200" cy="5087712"/>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DO" dirty="0"/>
          </a:p>
        </p:txBody>
      </p:sp>
      <p:sp>
        <p:nvSpPr>
          <p:cNvPr id="3" name="Parallelogram 2">
            <a:extLst>
              <a:ext uri="{FF2B5EF4-FFF2-40B4-BE49-F238E27FC236}">
                <a16:creationId xmlns:a16="http://schemas.microsoft.com/office/drawing/2014/main" id="{BBF95CB7-A924-C8B2-03B4-BBE4EB1AACD4}"/>
              </a:ext>
            </a:extLst>
          </p:cNvPr>
          <p:cNvSpPr/>
          <p:nvPr/>
        </p:nvSpPr>
        <p:spPr>
          <a:xfrm rot="2516621" flipH="1">
            <a:off x="2779772" y="594723"/>
            <a:ext cx="2796780" cy="2627995"/>
          </a:xfrm>
          <a:prstGeom prst="parallelogram">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DO"/>
          </a:p>
        </p:txBody>
      </p:sp>
      <p:sp>
        <p:nvSpPr>
          <p:cNvPr id="5" name="Isosceles Triangle 4">
            <a:extLst>
              <a:ext uri="{FF2B5EF4-FFF2-40B4-BE49-F238E27FC236}">
                <a16:creationId xmlns:a16="http://schemas.microsoft.com/office/drawing/2014/main" id="{D1ECAD2B-E4D2-572C-C54A-530F392527E5}"/>
              </a:ext>
            </a:extLst>
          </p:cNvPr>
          <p:cNvSpPr/>
          <p:nvPr/>
        </p:nvSpPr>
        <p:spPr>
          <a:xfrm>
            <a:off x="0" y="4823504"/>
            <a:ext cx="5278172" cy="2062391"/>
          </a:xfrm>
          <a:prstGeom prst="triangle">
            <a:avLst/>
          </a:prstGeom>
          <a:solidFill>
            <a:schemeClr val="accent1">
              <a:lumMod val="60000"/>
              <a:lumOff val="4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DO"/>
          </a:p>
        </p:txBody>
      </p:sp>
      <p:sp>
        <p:nvSpPr>
          <p:cNvPr id="6" name="TextBox 5">
            <a:extLst>
              <a:ext uri="{FF2B5EF4-FFF2-40B4-BE49-F238E27FC236}">
                <a16:creationId xmlns:a16="http://schemas.microsoft.com/office/drawing/2014/main" id="{D7CE6EC0-725D-6997-4A24-B9CDEA1D752C}"/>
              </a:ext>
            </a:extLst>
          </p:cNvPr>
          <p:cNvSpPr txBox="1"/>
          <p:nvPr/>
        </p:nvSpPr>
        <p:spPr>
          <a:xfrm rot="10800000" flipH="1" flipV="1">
            <a:off x="5584371" y="117693"/>
            <a:ext cx="6607629" cy="6740307"/>
          </a:xfrm>
          <a:prstGeom prst="rect">
            <a:avLst/>
          </a:prstGeom>
          <a:solidFill>
            <a:srgbClr val="0060A8"/>
          </a:solidFill>
        </p:spPr>
        <p:txBody>
          <a:bodyPr wrap="square" rtlCol="0" anchor="ctr">
            <a:spAutoFit/>
          </a:bodyPr>
          <a:lstStyle/>
          <a:p>
            <a:pPr algn="ctr"/>
            <a:endParaRPr lang="es-DO" sz="5400" dirty="0"/>
          </a:p>
          <a:p>
            <a:pPr algn="ctr"/>
            <a:endParaRPr lang="es-DO" sz="5400" dirty="0"/>
          </a:p>
          <a:p>
            <a:pPr algn="ctr"/>
            <a:endParaRPr lang="es-DO" sz="5400" dirty="0"/>
          </a:p>
          <a:p>
            <a:pPr algn="ctr"/>
            <a:r>
              <a:rPr lang="es-DO" sz="5400" b="1" dirty="0">
                <a:solidFill>
                  <a:schemeClr val="bg1"/>
                </a:solidFill>
              </a:rPr>
              <a:t>GRACIAS</a:t>
            </a:r>
          </a:p>
          <a:p>
            <a:pPr algn="ctr"/>
            <a:r>
              <a:rPr lang="es-DO" sz="5400" b="1" dirty="0">
                <a:solidFill>
                  <a:schemeClr val="bg1"/>
                </a:solidFill>
              </a:rPr>
              <a:t> </a:t>
            </a:r>
          </a:p>
          <a:p>
            <a:pPr algn="ctr"/>
            <a:endParaRPr lang="es-DO" sz="5400" b="1" dirty="0">
              <a:solidFill>
                <a:schemeClr val="bg1"/>
              </a:solidFill>
            </a:endParaRPr>
          </a:p>
          <a:p>
            <a:pPr algn="ctr"/>
            <a:endParaRPr lang="es-DO" sz="5400" dirty="0"/>
          </a:p>
          <a:p>
            <a:pPr algn="ctr"/>
            <a:endParaRPr lang="es-DO" sz="5400" dirty="0"/>
          </a:p>
        </p:txBody>
      </p:sp>
    </p:spTree>
    <p:extLst>
      <p:ext uri="{BB962C8B-B14F-4D97-AF65-F5344CB8AC3E}">
        <p14:creationId xmlns:p14="http://schemas.microsoft.com/office/powerpoint/2010/main" val="51549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A2D083-D319-4A1F-A5CA-3F722C2AF28E}"/>
              </a:ext>
            </a:extLst>
          </p:cNvPr>
          <p:cNvSpPr txBox="1"/>
          <p:nvPr/>
        </p:nvSpPr>
        <p:spPr>
          <a:xfrm>
            <a:off x="420913" y="228377"/>
            <a:ext cx="11350171" cy="400110"/>
          </a:xfrm>
          <a:prstGeom prst="rect">
            <a:avLst/>
          </a:prstGeom>
          <a:solidFill>
            <a:srgbClr val="002060"/>
          </a:solidFill>
        </p:spPr>
        <p:txBody>
          <a:bodyPr wrap="square">
            <a:spAutoFit/>
          </a:bodyPr>
          <a:lstStyle/>
          <a:p>
            <a:pPr algn="just"/>
            <a:r>
              <a:rPr lang="fr-FR" sz="2000" b="1" dirty="0">
                <a:solidFill>
                  <a:schemeClr val="bg1"/>
                </a:solidFill>
                <a:effectLst/>
                <a:latin typeface="Arial" panose="020B0604020202020204" pitchFamily="34" charset="0"/>
                <a:ea typeface="Times New Roman" panose="02020603050405020304" pitchFamily="18" charset="0"/>
              </a:rPr>
              <a:t>SUSTENTACION</a:t>
            </a:r>
            <a:endParaRPr lang="es-DO"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9099948C-B2D5-4324-99AC-C3013256EC3A}"/>
              </a:ext>
            </a:extLst>
          </p:cNvPr>
          <p:cNvSpPr txBox="1"/>
          <p:nvPr/>
        </p:nvSpPr>
        <p:spPr>
          <a:xfrm>
            <a:off x="420912" y="716832"/>
            <a:ext cx="11350171" cy="6095002"/>
          </a:xfrm>
          <a:prstGeom prst="rect">
            <a:avLst/>
          </a:prstGeom>
          <a:noFill/>
        </p:spPr>
        <p:txBody>
          <a:bodyPr wrap="square">
            <a:spAutoFit/>
          </a:bodyPr>
          <a:lstStyle/>
          <a:p>
            <a:pPr algn="just">
              <a:spcAft>
                <a:spcPts val="1200"/>
              </a:spcAft>
            </a:pPr>
            <a:r>
              <a:rPr lang="fr-FR" sz="2000" dirty="0">
                <a:effectLst/>
                <a:latin typeface="Arial" panose="020B0604020202020204" pitchFamily="34" charset="0"/>
                <a:ea typeface="Times New Roman" panose="02020603050405020304" pitchFamily="18" charset="0"/>
              </a:rPr>
              <a:t>Las bibliotecas como instancias de importancia vital en el </a:t>
            </a:r>
            <a:r>
              <a:rPr lang="es-DO" sz="2000" dirty="0">
                <a:effectLst/>
                <a:latin typeface="Arial" panose="020B0604020202020204" pitchFamily="34" charset="0"/>
                <a:ea typeface="Times New Roman" panose="02020603050405020304" pitchFamily="18" charset="0"/>
              </a:rPr>
              <a:t>desarrollo</a:t>
            </a:r>
            <a:r>
              <a:rPr lang="fr-FR" sz="2000" dirty="0">
                <a:effectLst/>
                <a:latin typeface="Arial" panose="020B0604020202020204" pitchFamily="34" charset="0"/>
                <a:ea typeface="Times New Roman" panose="02020603050405020304" pitchFamily="18" charset="0"/>
              </a:rPr>
              <a:t> </a:t>
            </a:r>
            <a:r>
              <a:rPr lang="es-DO" sz="2000" dirty="0">
                <a:effectLst/>
                <a:latin typeface="Arial" panose="020B0604020202020204" pitchFamily="34" charset="0"/>
                <a:ea typeface="Times New Roman" panose="02020603050405020304" pitchFamily="18" charset="0"/>
              </a:rPr>
              <a:t>del</a:t>
            </a:r>
            <a:r>
              <a:rPr lang="fr-FR" sz="2000" dirty="0">
                <a:effectLst/>
                <a:latin typeface="Arial" panose="020B0604020202020204" pitchFamily="34" charset="0"/>
                <a:ea typeface="Times New Roman" panose="02020603050405020304" pitchFamily="18" charset="0"/>
              </a:rPr>
              <a:t> </a:t>
            </a:r>
            <a:r>
              <a:rPr lang="es-DO" sz="2000" dirty="0">
                <a:effectLst/>
                <a:latin typeface="Arial" panose="020B0604020202020204" pitchFamily="34" charset="0"/>
                <a:ea typeface="Times New Roman" panose="02020603050405020304" pitchFamily="18" charset="0"/>
              </a:rPr>
              <a:t>pensamiento</a:t>
            </a:r>
            <a:r>
              <a:rPr lang="fr-FR" sz="2000" dirty="0">
                <a:effectLst/>
                <a:latin typeface="Arial" panose="020B0604020202020204" pitchFamily="34" charset="0"/>
                <a:ea typeface="Times New Roman" panose="02020603050405020304" pitchFamily="18" charset="0"/>
              </a:rPr>
              <a:t> </a:t>
            </a:r>
            <a:r>
              <a:rPr lang="es-DO" sz="2000" dirty="0">
                <a:effectLst/>
                <a:latin typeface="Arial" panose="020B0604020202020204" pitchFamily="34" charset="0"/>
                <a:ea typeface="Times New Roman" panose="02020603050405020304" pitchFamily="18" charset="0"/>
              </a:rPr>
              <a:t>crítico</a:t>
            </a:r>
            <a:r>
              <a:rPr lang="fr-FR" sz="2000" dirty="0">
                <a:effectLst/>
                <a:latin typeface="Arial" panose="020B0604020202020204" pitchFamily="34" charset="0"/>
                <a:ea typeface="Times New Roman" panose="02020603050405020304" pitchFamily="18" charset="0"/>
              </a:rPr>
              <a:t>,  la </a:t>
            </a:r>
            <a:r>
              <a:rPr lang="es-DO" sz="2000" dirty="0">
                <a:effectLst/>
                <a:latin typeface="Arial" panose="020B0604020202020204" pitchFamily="34" charset="0"/>
                <a:ea typeface="Times New Roman" panose="02020603050405020304" pitchFamily="18" charset="0"/>
              </a:rPr>
              <a:t>educación</a:t>
            </a:r>
            <a:r>
              <a:rPr lang="fr-FR" sz="2000" dirty="0">
                <a:effectLst/>
                <a:latin typeface="Arial" panose="020B0604020202020204" pitchFamily="34" charset="0"/>
                <a:ea typeface="Times New Roman" panose="02020603050405020304" pitchFamily="18" charset="0"/>
              </a:rPr>
              <a:t> y la cultura, salvaguardando el acervo cultural, cognoscitivo y </a:t>
            </a:r>
            <a:r>
              <a:rPr lang="es-DO" sz="2000" dirty="0">
                <a:effectLst/>
                <a:latin typeface="Arial" panose="020B0604020202020204" pitchFamily="34" charset="0"/>
                <a:ea typeface="Times New Roman" panose="02020603050405020304" pitchFamily="18" charset="0"/>
              </a:rPr>
              <a:t>científico</a:t>
            </a:r>
            <a:r>
              <a:rPr lang="fr-FR" sz="2000" dirty="0">
                <a:effectLst/>
                <a:latin typeface="Arial" panose="020B0604020202020204" pitchFamily="34" charset="0"/>
                <a:ea typeface="Times New Roman" panose="02020603050405020304" pitchFamily="18" charset="0"/>
              </a:rPr>
              <a:t> de la </a:t>
            </a:r>
            <a:r>
              <a:rPr lang="es-DO" sz="2000" dirty="0">
                <a:effectLst/>
                <a:latin typeface="Arial" panose="020B0604020202020204" pitchFamily="34" charset="0"/>
                <a:ea typeface="Times New Roman" panose="02020603050405020304" pitchFamily="18" charset="0"/>
              </a:rPr>
              <a:t>humanidad</a:t>
            </a:r>
            <a:r>
              <a:rPr lang="fr-FR" sz="2000"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a:p>
            <a:pPr algn="just">
              <a:spcAft>
                <a:spcPts val="1200"/>
              </a:spcAft>
            </a:pPr>
            <a:r>
              <a:rPr lang="fr-FR" sz="2000" dirty="0">
                <a:effectLst/>
                <a:latin typeface="Arial" panose="020B0604020202020204" pitchFamily="34" charset="0"/>
                <a:ea typeface="Times New Roman" panose="02020603050405020304" pitchFamily="18" charset="0"/>
              </a:rPr>
              <a:t>Mayor </a:t>
            </a:r>
            <a:r>
              <a:rPr lang="es-DO" sz="2000" dirty="0">
                <a:effectLst/>
                <a:latin typeface="Arial" panose="020B0604020202020204" pitchFamily="34" charset="0"/>
                <a:ea typeface="Times New Roman" panose="02020603050405020304" pitchFamily="18" charset="0"/>
              </a:rPr>
              <a:t>relevancia</a:t>
            </a:r>
            <a:r>
              <a:rPr lang="fr-FR" sz="2000" dirty="0">
                <a:effectLst/>
                <a:latin typeface="Arial" panose="020B0604020202020204" pitchFamily="34" charset="0"/>
                <a:ea typeface="Times New Roman" panose="02020603050405020304" pitchFamily="18" charset="0"/>
              </a:rPr>
              <a:t> de las </a:t>
            </a:r>
            <a:r>
              <a:rPr lang="fr-FR" sz="2000" u="sng" dirty="0">
                <a:effectLst/>
                <a:latin typeface="Arial" panose="020B0604020202020204" pitchFamily="34" charset="0"/>
                <a:ea typeface="Times New Roman" panose="02020603050405020304" pitchFamily="18" charset="0"/>
              </a:rPr>
              <a:t>bibliotecas </a:t>
            </a:r>
            <a:r>
              <a:rPr lang="fr-FR" sz="2000" u="sng" dirty="0" err="1">
                <a:effectLst/>
                <a:latin typeface="Arial" panose="020B0604020202020204" pitchFamily="34" charset="0"/>
                <a:ea typeface="Times New Roman" panose="02020603050405020304" pitchFamily="18" charset="0"/>
              </a:rPr>
              <a:t>públicas</a:t>
            </a:r>
            <a:r>
              <a:rPr lang="fr-FR" sz="2000" dirty="0">
                <a:effectLst/>
                <a:latin typeface="Arial" panose="020B0604020202020204" pitchFamily="34" charset="0"/>
                <a:ea typeface="Times New Roman" panose="02020603050405020304" pitchFamily="18" charset="0"/>
              </a:rPr>
              <a:t> en tanto </a:t>
            </a:r>
            <a:r>
              <a:rPr lang="fr-FR" sz="2000" dirty="0" err="1">
                <a:effectLst/>
                <a:latin typeface="Arial" panose="020B0604020202020204" pitchFamily="34" charset="0"/>
                <a:ea typeface="Times New Roman" panose="02020603050405020304" pitchFamily="18" charset="0"/>
              </a:rPr>
              <a:t>garantizan</a:t>
            </a:r>
            <a:r>
              <a:rPr lang="fr-FR" sz="2000" dirty="0">
                <a:effectLst/>
                <a:latin typeface="Arial" panose="020B0604020202020204" pitchFamily="34" charset="0"/>
                <a:ea typeface="Times New Roman" panose="02020603050405020304" pitchFamily="18" charset="0"/>
              </a:rPr>
              <a:t> </a:t>
            </a:r>
            <a:r>
              <a:rPr lang="fr-FR" sz="2000" dirty="0" err="1">
                <a:effectLst/>
                <a:latin typeface="Arial" panose="020B0604020202020204" pitchFamily="34" charset="0"/>
                <a:ea typeface="Times New Roman" panose="02020603050405020304" pitchFamily="18" charset="0"/>
              </a:rPr>
              <a:t>acceso</a:t>
            </a:r>
            <a:r>
              <a:rPr lang="fr-FR" sz="2000" dirty="0">
                <a:effectLst/>
                <a:latin typeface="Arial" panose="020B0604020202020204" pitchFamily="34" charset="0"/>
                <a:ea typeface="Times New Roman" panose="02020603050405020304" pitchFamily="18" charset="0"/>
              </a:rPr>
              <a:t> a la </a:t>
            </a:r>
            <a:r>
              <a:rPr lang="fr-FR" sz="2000" dirty="0" err="1">
                <a:effectLst/>
                <a:latin typeface="Arial" panose="020B0604020202020204" pitchFamily="34" charset="0"/>
                <a:ea typeface="Times New Roman" panose="02020603050405020304" pitchFamily="18" charset="0"/>
              </a:rPr>
              <a:t>información</a:t>
            </a:r>
            <a:r>
              <a:rPr lang="fr-FR" sz="2000" dirty="0">
                <a:effectLst/>
                <a:latin typeface="Arial" panose="020B0604020202020204" pitchFamily="34" charset="0"/>
                <a:ea typeface="Times New Roman" panose="02020603050405020304" pitchFamily="18" charset="0"/>
              </a:rPr>
              <a:t> y el </a:t>
            </a:r>
            <a:r>
              <a:rPr lang="fr-FR" sz="2000" dirty="0" err="1">
                <a:effectLst/>
                <a:latin typeface="Arial" panose="020B0604020202020204" pitchFamily="34" charset="0"/>
                <a:ea typeface="Times New Roman" panose="02020603050405020304" pitchFamily="18" charset="0"/>
              </a:rPr>
              <a:t>conocimiento</a:t>
            </a:r>
            <a:r>
              <a:rPr lang="fr-FR" sz="2000" dirty="0">
                <a:effectLst/>
                <a:latin typeface="Arial" panose="020B0604020202020204" pitchFamily="34" charset="0"/>
                <a:ea typeface="Times New Roman" panose="02020603050405020304" pitchFamily="18" charset="0"/>
              </a:rPr>
              <a:t> a </a:t>
            </a:r>
            <a:r>
              <a:rPr lang="fr-FR" sz="2000" dirty="0" err="1">
                <a:effectLst/>
                <a:latin typeface="Arial" panose="020B0604020202020204" pitchFamily="34" charset="0"/>
                <a:ea typeface="Times New Roman" panose="02020603050405020304" pitchFamily="18" charset="0"/>
              </a:rPr>
              <a:t>toda</a:t>
            </a:r>
            <a:r>
              <a:rPr lang="fr-FR" sz="2000" dirty="0">
                <a:effectLst/>
                <a:latin typeface="Arial" panose="020B0604020202020204" pitchFamily="34" charset="0"/>
                <a:ea typeface="Times New Roman" panose="02020603050405020304" pitchFamily="18" charset="0"/>
              </a:rPr>
              <a:t> la </a:t>
            </a:r>
            <a:r>
              <a:rPr lang="fr-FR" sz="2000" dirty="0" err="1">
                <a:effectLst/>
                <a:latin typeface="Arial" panose="020B0604020202020204" pitchFamily="34" charset="0"/>
                <a:ea typeface="Times New Roman" panose="02020603050405020304" pitchFamily="18" charset="0"/>
              </a:rPr>
              <a:t>población</a:t>
            </a:r>
            <a:r>
              <a:rPr lang="fr-FR" sz="2000" dirty="0">
                <a:effectLst/>
                <a:latin typeface="Arial" panose="020B0604020202020204" pitchFamily="34" charset="0"/>
                <a:ea typeface="Times New Roman" panose="02020603050405020304" pitchFamily="18" charset="0"/>
              </a:rPr>
              <a:t>, y sobre </a:t>
            </a:r>
            <a:r>
              <a:rPr lang="fr-FR" sz="2000" dirty="0" err="1">
                <a:effectLst/>
                <a:latin typeface="Arial" panose="020B0604020202020204" pitchFamily="34" charset="0"/>
                <a:ea typeface="Times New Roman" panose="02020603050405020304" pitchFamily="18" charset="0"/>
              </a:rPr>
              <a:t>todo</a:t>
            </a:r>
            <a:r>
              <a:rPr lang="fr-FR" sz="2000" dirty="0">
                <a:effectLst/>
                <a:latin typeface="Arial" panose="020B0604020202020204" pitchFamily="34" charset="0"/>
                <a:ea typeface="Times New Roman" panose="02020603050405020304" pitchFamily="18" charset="0"/>
              </a:rPr>
              <a:t>, a </a:t>
            </a:r>
            <a:r>
              <a:rPr lang="fr-FR" sz="2000" dirty="0" err="1">
                <a:effectLst/>
                <a:latin typeface="Arial" panose="020B0604020202020204" pitchFamily="34" charset="0"/>
                <a:ea typeface="Times New Roman" panose="02020603050405020304" pitchFamily="18" charset="0"/>
              </a:rPr>
              <a:t>sectores</a:t>
            </a:r>
            <a:r>
              <a:rPr lang="fr-FR" sz="2000" dirty="0">
                <a:effectLst/>
                <a:latin typeface="Arial" panose="020B0604020202020204" pitchFamily="34" charset="0"/>
                <a:ea typeface="Times New Roman" panose="02020603050405020304" pitchFamily="18" charset="0"/>
              </a:rPr>
              <a:t> </a:t>
            </a:r>
            <a:r>
              <a:rPr lang="fr-FR" sz="2000" dirty="0" err="1">
                <a:effectLst/>
                <a:latin typeface="Arial" panose="020B0604020202020204" pitchFamily="34" charset="0"/>
                <a:ea typeface="Times New Roman" panose="02020603050405020304" pitchFamily="18" charset="0"/>
              </a:rPr>
              <a:t>socialmente</a:t>
            </a:r>
            <a:r>
              <a:rPr lang="fr-FR" sz="2000" dirty="0">
                <a:effectLst/>
                <a:latin typeface="Arial" panose="020B0604020202020204" pitchFamily="34" charset="0"/>
                <a:ea typeface="Times New Roman" panose="02020603050405020304" pitchFamily="18" charset="0"/>
              </a:rPr>
              <a:t> </a:t>
            </a:r>
            <a:r>
              <a:rPr lang="fr-FR" sz="2000" dirty="0" err="1">
                <a:effectLst/>
                <a:latin typeface="Arial" panose="020B0604020202020204" pitchFamily="34" charset="0"/>
                <a:ea typeface="Times New Roman" panose="02020603050405020304" pitchFamily="18" charset="0"/>
              </a:rPr>
              <a:t>segregados</a:t>
            </a:r>
            <a:r>
              <a:rPr lang="fr-FR" sz="2000" dirty="0">
                <a:effectLst/>
                <a:latin typeface="Arial" panose="020B0604020202020204" pitchFamily="34" charset="0"/>
                <a:ea typeface="Times New Roman" panose="02020603050405020304" pitchFamily="18" charset="0"/>
              </a:rPr>
              <a:t> que de </a:t>
            </a:r>
            <a:r>
              <a:rPr lang="fr-FR" sz="2000" dirty="0" err="1">
                <a:effectLst/>
                <a:latin typeface="Arial" panose="020B0604020202020204" pitchFamily="34" charset="0"/>
                <a:ea typeface="Times New Roman" panose="02020603050405020304" pitchFamily="18" charset="0"/>
              </a:rPr>
              <a:t>otra</a:t>
            </a:r>
            <a:r>
              <a:rPr lang="fr-FR" sz="2000" dirty="0">
                <a:effectLst/>
                <a:latin typeface="Arial" panose="020B0604020202020204" pitchFamily="34" charset="0"/>
                <a:ea typeface="Times New Roman" panose="02020603050405020304" pitchFamily="18" charset="0"/>
              </a:rPr>
              <a:t> </a:t>
            </a:r>
            <a:r>
              <a:rPr lang="fr-FR" sz="2000" dirty="0" err="1">
                <a:effectLst/>
                <a:latin typeface="Arial" panose="020B0604020202020204" pitchFamily="34" charset="0"/>
                <a:ea typeface="Times New Roman" panose="02020603050405020304" pitchFamily="18" charset="0"/>
              </a:rPr>
              <a:t>manera</a:t>
            </a:r>
            <a:r>
              <a:rPr lang="fr-FR" sz="2000" dirty="0">
                <a:effectLst/>
                <a:latin typeface="Arial" panose="020B0604020202020204" pitchFamily="34" charset="0"/>
                <a:ea typeface="Times New Roman" panose="02020603050405020304" pitchFamily="18" charset="0"/>
              </a:rPr>
              <a:t> no </a:t>
            </a:r>
            <a:r>
              <a:rPr lang="fr-FR" sz="2000" dirty="0" err="1">
                <a:effectLst/>
                <a:latin typeface="Arial" panose="020B0604020202020204" pitchFamily="34" charset="0"/>
                <a:ea typeface="Times New Roman" panose="02020603050405020304" pitchFamily="18" charset="0"/>
              </a:rPr>
              <a:t>accederían</a:t>
            </a:r>
            <a:r>
              <a:rPr lang="fr-FR" sz="2000" dirty="0">
                <a:effectLst/>
                <a:latin typeface="Arial" panose="020B0604020202020204" pitchFamily="34" charset="0"/>
                <a:ea typeface="Times New Roman" panose="02020603050405020304" pitchFamily="18" charset="0"/>
              </a:rPr>
              <a:t> a los </a:t>
            </a:r>
            <a:r>
              <a:rPr lang="fr-FR" sz="2000" dirty="0" err="1">
                <a:effectLst/>
                <a:latin typeface="Arial" panose="020B0604020202020204" pitchFamily="34" charset="0"/>
                <a:ea typeface="Times New Roman" panose="02020603050405020304" pitchFamily="18" charset="0"/>
              </a:rPr>
              <a:t>libros</a:t>
            </a:r>
            <a:r>
              <a:rPr lang="fr-FR" sz="2000"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a:p>
            <a:pPr algn="just">
              <a:spcAft>
                <a:spcPts val="1200"/>
              </a:spcAft>
            </a:pPr>
            <a:r>
              <a:rPr lang="fr-FR" sz="2000"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s-ES" sz="2000" b="1" dirty="0">
                <a:solidFill>
                  <a:schemeClr val="bg1"/>
                </a:solidFill>
                <a:effectLst/>
                <a:highlight>
                  <a:srgbClr val="040472"/>
                </a:highlight>
                <a:latin typeface="Arial" panose="020B0604020202020204" pitchFamily="34" charset="0"/>
                <a:ea typeface="Calibri" panose="020F0502020204030204" pitchFamily="34" charset="0"/>
                <a:cs typeface="Times New Roman" panose="02020603050405020304" pitchFamily="18" charset="0"/>
              </a:rPr>
              <a:t>BASES DEL ESTUDIO</a:t>
            </a:r>
            <a:endParaRPr lang="es-DO" sz="2000" dirty="0">
              <a:solidFill>
                <a:schemeClr val="bg1"/>
              </a:solidFill>
              <a:effectLst/>
              <a:highlight>
                <a:srgbClr val="040472"/>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b="1" dirty="0">
                <a:effectLst/>
                <a:latin typeface="Arial" panose="020B0604020202020204" pitchFamily="34" charset="0"/>
                <a:ea typeface="Calibri" panose="020F0502020204030204" pitchFamily="34" charset="0"/>
                <a:cs typeface="Times New Roman" panose="02020603050405020304" pitchFamily="18" charset="0"/>
              </a:rPr>
              <a:t>Ley No. 502-08 del Libro y Bibliotecas</a:t>
            </a:r>
            <a:r>
              <a:rPr lang="es-ES" sz="2000" dirty="0">
                <a:effectLst/>
                <a:latin typeface="Arial" panose="020B0604020202020204" pitchFamily="34" charset="0"/>
                <a:ea typeface="Calibri" panose="020F0502020204030204" pitchFamily="34" charset="0"/>
                <a:cs typeface="Times New Roman" panose="02020603050405020304" pitchFamily="18" charset="0"/>
              </a:rPr>
              <a:t>, que manda a “e</a:t>
            </a:r>
            <a:r>
              <a:rPr lang="es-ES" sz="2000" i="1" dirty="0">
                <a:effectLst/>
                <a:latin typeface="Arial" panose="020B0604020202020204" pitchFamily="34" charset="0"/>
                <a:ea typeface="Calibri" panose="020F0502020204030204" pitchFamily="34" charset="0"/>
                <a:cs typeface="Times New Roman" panose="02020603050405020304" pitchFamily="18" charset="0"/>
              </a:rPr>
              <a:t>structurar un Sistema Nacional de Bibliotecas, como medios necesarios</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para</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el</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desarrollo</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social,</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educativo,</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cultural,</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científico,</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tecnológico</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y</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económico</a:t>
            </a:r>
            <a:r>
              <a:rPr lang="es-ES" sz="2000" i="1" spc="-10"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de</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la</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nación</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y</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para su integración con el</a:t>
            </a:r>
            <a:r>
              <a:rPr lang="es-ES" sz="2000" i="1" spc="-5" dirty="0">
                <a:effectLst/>
                <a:latin typeface="Arial" panose="020B0604020202020204" pitchFamily="34" charset="0"/>
                <a:ea typeface="Calibri" panose="020F0502020204030204" pitchFamily="34" charset="0"/>
                <a:cs typeface="Times New Roman" panose="02020603050405020304" pitchFamily="18" charset="0"/>
              </a:rPr>
              <a:t> </a:t>
            </a:r>
            <a:r>
              <a:rPr lang="es-ES" sz="2000" i="1" dirty="0">
                <a:effectLst/>
                <a:latin typeface="Arial" panose="020B0604020202020204" pitchFamily="34" charset="0"/>
                <a:ea typeface="Calibri" panose="020F0502020204030204" pitchFamily="34" charset="0"/>
                <a:cs typeface="Times New Roman" panose="02020603050405020304" pitchFamily="18" charset="0"/>
              </a:rPr>
              <a:t>mundo</a:t>
            </a:r>
            <a:r>
              <a:rPr lang="es-ES" sz="2000" dirty="0">
                <a:effectLst/>
                <a:latin typeface="Arial" panose="020B0604020202020204" pitchFamily="34" charset="0"/>
                <a:ea typeface="Calibri" panose="020F0502020204030204" pitchFamily="34" charset="0"/>
                <a:cs typeface="Times New Roman" panose="02020603050405020304" pitchFamily="18" charset="0"/>
              </a:rPr>
              <a:t>”.</a:t>
            </a:r>
            <a:endParaRPr lang="es-DO"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2000" dirty="0">
                <a:effectLst/>
                <a:latin typeface="Arial" panose="020B0604020202020204" pitchFamily="34" charset="0"/>
                <a:ea typeface="Times New Roman" panose="02020603050405020304" pitchFamily="18" charset="0"/>
              </a:rPr>
              <a:t>Dispone la creación del </a:t>
            </a:r>
            <a:r>
              <a:rPr lang="es-ES" sz="2000" b="1" dirty="0">
                <a:effectLst/>
                <a:latin typeface="Arial" panose="020B0604020202020204" pitchFamily="34" charset="0"/>
                <a:ea typeface="Times New Roman" panose="02020603050405020304" pitchFamily="18" charset="0"/>
              </a:rPr>
              <a:t>Sistema</a:t>
            </a:r>
            <a:r>
              <a:rPr lang="es-ES" sz="2000" b="1" spc="5"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Nacional</a:t>
            </a:r>
            <a:r>
              <a:rPr lang="es-ES" sz="2000" b="1" spc="5"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de</a:t>
            </a:r>
            <a:r>
              <a:rPr lang="es-ES" sz="2000" b="1" spc="5"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Información</a:t>
            </a:r>
            <a:r>
              <a:rPr lang="es-ES" sz="2000" b="1" spc="5"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y</a:t>
            </a:r>
            <a:r>
              <a:rPr lang="es-ES" sz="2000" b="1" spc="5"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Registro</a:t>
            </a:r>
            <a:r>
              <a:rPr lang="es-ES" sz="2000" b="1" spc="5"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Bibliotecario (SINIREB)</a:t>
            </a:r>
            <a:r>
              <a:rPr lang="es-ES" sz="2000" dirty="0">
                <a:effectLst/>
                <a:latin typeface="Arial" panose="020B0604020202020204" pitchFamily="34" charset="0"/>
                <a:ea typeface="Times New Roman" panose="02020603050405020304" pitchFamily="18" charset="0"/>
              </a:rPr>
              <a:t>, administrado por el MINC, y del </a:t>
            </a:r>
            <a:r>
              <a:rPr lang="es-ES" sz="2000" b="1" dirty="0">
                <a:effectLst/>
                <a:latin typeface="Arial" panose="020B0604020202020204" pitchFamily="34" charset="0"/>
                <a:ea typeface="Times New Roman" panose="02020603050405020304" pitchFamily="18" charset="0"/>
              </a:rPr>
              <a:t>Consejo Intersectorial para la Política del Libro, la Lectura y las Bibliotecas, (CONLIBRO) </a:t>
            </a:r>
            <a:r>
              <a:rPr lang="es-ES" sz="2000" dirty="0">
                <a:effectLst/>
                <a:latin typeface="Arial" panose="020B0604020202020204" pitchFamily="34" charset="0"/>
                <a:ea typeface="Times New Roman" panose="02020603050405020304" pitchFamily="18" charset="0"/>
              </a:rPr>
              <a:t>(creado), presidido por el MINC y adscrito, en calidad de Secretaría Técnica de CONLIBRO a la </a:t>
            </a:r>
            <a:r>
              <a:rPr lang="es-ES" sz="2000" b="1" dirty="0">
                <a:effectLst/>
                <a:latin typeface="Arial" panose="020B0604020202020204" pitchFamily="34" charset="0"/>
                <a:ea typeface="Times New Roman" panose="02020603050405020304" pitchFamily="18" charset="0"/>
              </a:rPr>
              <a:t>DGLL</a:t>
            </a:r>
            <a:r>
              <a:rPr lang="es-ES" sz="2000" dirty="0">
                <a:effectLst/>
                <a:latin typeface="Arial" panose="020B0604020202020204" pitchFamily="34" charset="0"/>
                <a:ea typeface="Times New Roman" panose="02020603050405020304" pitchFamily="18" charset="0"/>
              </a:rPr>
              <a:t> del Viceministerio de Identidad Cultural y Ciudadanía del MINC. (Ley 502-08, Cap. III)</a:t>
            </a:r>
            <a:endParaRPr lang="es-DO" sz="2000" dirty="0">
              <a:effectLst/>
              <a:latin typeface="Times New Roman" panose="02020603050405020304" pitchFamily="18" charset="0"/>
              <a:ea typeface="Times New Roman" panose="02020603050405020304" pitchFamily="18" charset="0"/>
            </a:endParaRPr>
          </a:p>
          <a:p>
            <a:pPr algn="just">
              <a:lnSpc>
                <a:spcPct val="115000"/>
              </a:lnSpc>
            </a:pPr>
            <a:r>
              <a:rPr lang="es-ES" sz="2000" dirty="0">
                <a:effectLst/>
                <a:latin typeface="Arial" panose="020B0604020202020204" pitchFamily="34" charset="0"/>
                <a:ea typeface="Times New Roman" panose="02020603050405020304" pitchFamily="18" charset="0"/>
              </a:rPr>
              <a:t> </a:t>
            </a:r>
            <a:endParaRPr lang="es-D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914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B6E89AB-58EE-4FD3-8026-52889A12BAF2}"/>
              </a:ext>
            </a:extLst>
          </p:cNvPr>
          <p:cNvSpPr txBox="1"/>
          <p:nvPr/>
        </p:nvSpPr>
        <p:spPr>
          <a:xfrm>
            <a:off x="638629" y="461220"/>
            <a:ext cx="3976914" cy="369332"/>
          </a:xfrm>
          <a:prstGeom prst="rect">
            <a:avLst/>
          </a:prstGeom>
          <a:solidFill>
            <a:srgbClr val="002060"/>
          </a:solidFill>
        </p:spPr>
        <p:txBody>
          <a:bodyPr wrap="square">
            <a:spAutoFit/>
          </a:bodyPr>
          <a:lstStyle/>
          <a:p>
            <a:r>
              <a:rPr lang="es-ES" sz="1800" b="1" dirty="0">
                <a:solidFill>
                  <a:schemeClr val="bg1"/>
                </a:solidFill>
                <a:effectLst/>
                <a:latin typeface="Arial" panose="020B0604020202020204" pitchFamily="34" charset="0"/>
                <a:ea typeface="Calibri" panose="020F0502020204030204" pitchFamily="34" charset="0"/>
              </a:rPr>
              <a:t>JUSTIFICACIÓN</a:t>
            </a:r>
            <a:endParaRPr lang="es-DO" dirty="0">
              <a:solidFill>
                <a:schemeClr val="bg1"/>
              </a:solidFill>
            </a:endParaRPr>
          </a:p>
        </p:txBody>
      </p:sp>
      <p:sp>
        <p:nvSpPr>
          <p:cNvPr id="11" name="TextBox 10">
            <a:extLst>
              <a:ext uri="{FF2B5EF4-FFF2-40B4-BE49-F238E27FC236}">
                <a16:creationId xmlns:a16="http://schemas.microsoft.com/office/drawing/2014/main" id="{0E1A841F-E531-4FEC-8B68-3587550FFCA8}"/>
              </a:ext>
            </a:extLst>
          </p:cNvPr>
          <p:cNvSpPr txBox="1"/>
          <p:nvPr/>
        </p:nvSpPr>
        <p:spPr>
          <a:xfrm>
            <a:off x="435428" y="1224900"/>
            <a:ext cx="11321143" cy="5366084"/>
          </a:xfrm>
          <a:prstGeom prst="rect">
            <a:avLst/>
          </a:prstGeom>
          <a:noFill/>
        </p:spPr>
        <p:txBody>
          <a:bodyPr wrap="square">
            <a:spAutoFit/>
          </a:bodyPr>
          <a:lstStyle/>
          <a:p>
            <a:pPr lvl="0" algn="just"/>
            <a:r>
              <a:rPr lang="es-DO" sz="1900" b="1" dirty="0">
                <a:effectLst/>
                <a:latin typeface="Arial" panose="020B0604020202020204" pitchFamily="34" charset="0"/>
                <a:ea typeface="Calibri" panose="020F0502020204030204" pitchFamily="34" charset="0"/>
                <a:cs typeface="Arial" panose="020B0604020202020204" pitchFamily="34" charset="0"/>
              </a:rPr>
              <a:t>Solo dos levantamientos diagnósticos sobre bibliotecas realizados en el país:</a:t>
            </a:r>
          </a:p>
          <a:p>
            <a:pPr marL="342900" lvl="0" indent="-342900" algn="just">
              <a:buFont typeface="Wingdings" panose="05000000000000000000" pitchFamily="2" charset="2"/>
              <a:buChar char=""/>
            </a:pPr>
            <a:endParaRPr lang="es-DO" sz="1900" b="1"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SzPts val="1200"/>
              <a:buFont typeface="Wingdings" panose="05000000000000000000" pitchFamily="2" charset="2"/>
              <a:buChar char=""/>
              <a:tabLst>
                <a:tab pos="977900" algn="l"/>
              </a:tabLst>
            </a:pPr>
            <a:r>
              <a:rPr lang="es-DO" sz="1800" dirty="0">
                <a:effectLst/>
                <a:latin typeface="Arial" panose="020B0604020202020204" pitchFamily="34" charset="0"/>
                <a:ea typeface="Wingdings" panose="05000000000000000000" pitchFamily="2" charset="2"/>
                <a:cs typeface="Wingdings" panose="05000000000000000000" pitchFamily="2" charset="2"/>
              </a:rPr>
              <a:t>Un </a:t>
            </a:r>
            <a:r>
              <a:rPr lang="es-DO" sz="1800" i="1" dirty="0">
                <a:effectLst/>
                <a:latin typeface="Arial" panose="020B0604020202020204" pitchFamily="34" charset="0"/>
                <a:ea typeface="Wingdings" panose="05000000000000000000" pitchFamily="2" charset="2"/>
                <a:cs typeface="Wingdings" panose="05000000000000000000" pitchFamily="2" charset="2"/>
              </a:rPr>
              <a:t>Primer Censo Nacional de Bibliotecas de Uso Público, realizado en </a:t>
            </a:r>
            <a:r>
              <a:rPr lang="es-DO" sz="1800" b="1" i="1" dirty="0">
                <a:effectLst/>
                <a:latin typeface="Arial" panose="020B0604020202020204" pitchFamily="34" charset="0"/>
                <a:ea typeface="Wingdings" panose="05000000000000000000" pitchFamily="2" charset="2"/>
                <a:cs typeface="Wingdings" panose="05000000000000000000" pitchFamily="2" charset="2"/>
              </a:rPr>
              <a:t>1999</a:t>
            </a:r>
            <a:r>
              <a:rPr lang="es-DO" sz="1800" b="1" dirty="0">
                <a:effectLst/>
                <a:latin typeface="Arial" panose="020B0604020202020204" pitchFamily="34" charset="0"/>
                <a:ea typeface="Wingdings" panose="05000000000000000000" pitchFamily="2" charset="2"/>
                <a:cs typeface="Wingdings" panose="05000000000000000000" pitchFamily="2" charset="2"/>
              </a:rPr>
              <a:t> </a:t>
            </a:r>
            <a:r>
              <a:rPr lang="es-DO" sz="1800" dirty="0">
                <a:effectLst/>
                <a:latin typeface="Arial" panose="020B0604020202020204" pitchFamily="34" charset="0"/>
                <a:ea typeface="Wingdings" panose="05000000000000000000" pitchFamily="2" charset="2"/>
                <a:cs typeface="Wingdings" panose="05000000000000000000" pitchFamily="2" charset="2"/>
              </a:rPr>
              <a:t>(publicado en el 2000) con el auspicio de la Oficina Nacional de Estadística (ONE), el Ministerio de Cultura (MINC) y la Biblioteca Nacional Pedro Henríquez Ureña (BNPHU).</a:t>
            </a:r>
            <a:endParaRPr lang="es-DO" sz="1800" dirty="0">
              <a:effectLst/>
              <a:latin typeface="Calibri" panose="020F0502020204030204" pitchFamily="34" charset="0"/>
              <a:ea typeface="Wingdings" panose="05000000000000000000" pitchFamily="2" charset="2"/>
              <a:cs typeface="Wingdings" panose="05000000000000000000" pitchFamily="2" charset="2"/>
            </a:endParaRPr>
          </a:p>
          <a:p>
            <a:pPr marL="180340" algn="just">
              <a:lnSpc>
                <a:spcPct val="50000"/>
              </a:lnSpc>
              <a:tabLst>
                <a:tab pos="977900" algn="l"/>
              </a:tabLst>
            </a:pPr>
            <a:r>
              <a:rPr lang="es-DO"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50000"/>
              </a:lnSpc>
              <a:tabLst>
                <a:tab pos="977900" algn="l"/>
              </a:tabLst>
            </a:pPr>
            <a:r>
              <a:rPr lang="es-DO"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SzPts val="1200"/>
              <a:buFont typeface="Wingdings" panose="05000000000000000000" pitchFamily="2" charset="2"/>
              <a:buChar char=""/>
            </a:pPr>
            <a:r>
              <a:rPr lang="es-DO" sz="1800" dirty="0">
                <a:effectLst/>
                <a:latin typeface="Arial" panose="020B0604020202020204" pitchFamily="34" charset="0"/>
                <a:ea typeface="Wingdings" panose="05000000000000000000" pitchFamily="2" charset="2"/>
                <a:cs typeface="Wingdings" panose="05000000000000000000" pitchFamily="2" charset="2"/>
              </a:rPr>
              <a:t>Un </a:t>
            </a:r>
            <a:r>
              <a:rPr lang="es-DO" sz="1800" i="1" dirty="0">
                <a:effectLst/>
                <a:latin typeface="Arial" panose="020B0604020202020204" pitchFamily="34" charset="0"/>
                <a:ea typeface="Wingdings" panose="05000000000000000000" pitchFamily="2" charset="2"/>
                <a:cs typeface="Wingdings" panose="05000000000000000000" pitchFamily="2" charset="2"/>
              </a:rPr>
              <a:t>Segundo Censo Nacional de Bibliotecas Públicas; Estudio sobre las bibliotecas dominicanas (</a:t>
            </a:r>
            <a:r>
              <a:rPr lang="es-DO" sz="1800" b="1" i="1" dirty="0">
                <a:effectLst/>
                <a:latin typeface="Arial" panose="020B0604020202020204" pitchFamily="34" charset="0"/>
                <a:ea typeface="Wingdings" panose="05000000000000000000" pitchFamily="2" charset="2"/>
                <a:cs typeface="Wingdings" panose="05000000000000000000" pitchFamily="2" charset="2"/>
              </a:rPr>
              <a:t>2009-</a:t>
            </a:r>
            <a:r>
              <a:rPr lang="es-DO" sz="1800" i="1" dirty="0">
                <a:effectLst/>
                <a:latin typeface="Arial" panose="020B0604020202020204" pitchFamily="34" charset="0"/>
                <a:ea typeface="Wingdings" panose="05000000000000000000" pitchFamily="2" charset="2"/>
                <a:cs typeface="Wingdings" panose="05000000000000000000" pitchFamily="2" charset="2"/>
              </a:rPr>
              <a:t> </a:t>
            </a:r>
            <a:r>
              <a:rPr lang="es-DO" sz="1800" b="1" i="1" dirty="0">
                <a:effectLst/>
                <a:latin typeface="Arial" panose="020B0604020202020204" pitchFamily="34" charset="0"/>
                <a:ea typeface="Wingdings" panose="05000000000000000000" pitchFamily="2" charset="2"/>
                <a:cs typeface="Wingdings" panose="05000000000000000000" pitchFamily="2" charset="2"/>
              </a:rPr>
              <a:t>2011</a:t>
            </a:r>
            <a:r>
              <a:rPr lang="es-DO" sz="1800" i="1" dirty="0">
                <a:effectLst/>
                <a:latin typeface="Arial" panose="020B0604020202020204" pitchFamily="34" charset="0"/>
                <a:ea typeface="Wingdings" panose="05000000000000000000" pitchFamily="2" charset="2"/>
                <a:cs typeface="Wingdings" panose="05000000000000000000" pitchFamily="2" charset="2"/>
              </a:rPr>
              <a:t>)</a:t>
            </a:r>
            <a:r>
              <a:rPr lang="es-DO" sz="1800" dirty="0">
                <a:effectLst/>
                <a:latin typeface="Arial" panose="020B0604020202020204" pitchFamily="34" charset="0"/>
                <a:ea typeface="Wingdings" panose="05000000000000000000" pitchFamily="2" charset="2"/>
                <a:cs typeface="Wingdings" panose="05000000000000000000" pitchFamily="2" charset="2"/>
              </a:rPr>
              <a:t>”.</a:t>
            </a:r>
          </a:p>
          <a:p>
            <a:pPr lvl="0" algn="just">
              <a:lnSpc>
                <a:spcPct val="115000"/>
              </a:lnSpc>
              <a:spcAft>
                <a:spcPts val="800"/>
              </a:spcAft>
              <a:buSzPts val="1200"/>
            </a:pPr>
            <a:endParaRPr lang="es-DO" dirty="0">
              <a:latin typeface="Arial" panose="020B0604020202020204" pitchFamily="34" charset="0"/>
              <a:ea typeface="Wingdings" panose="05000000000000000000" pitchFamily="2" charset="2"/>
              <a:cs typeface="Wingdings" panose="05000000000000000000" pitchFamily="2" charset="2"/>
            </a:endParaRPr>
          </a:p>
          <a:p>
            <a:pPr lvl="0" algn="just">
              <a:lnSpc>
                <a:spcPct val="115000"/>
              </a:lnSpc>
              <a:spcAft>
                <a:spcPts val="800"/>
              </a:spcAft>
              <a:buSzPts val="1200"/>
            </a:pPr>
            <a:r>
              <a:rPr lang="es-DO" b="1" dirty="0">
                <a:latin typeface="Arial" panose="020B0604020202020204" pitchFamily="34" charset="0"/>
                <a:ea typeface="Wingdings" panose="05000000000000000000" pitchFamily="2" charset="2"/>
                <a:cs typeface="Wingdings" panose="05000000000000000000" pitchFamily="2" charset="2"/>
              </a:rPr>
              <a:t>Necesaria la realización de un nuevo </a:t>
            </a:r>
            <a:r>
              <a:rPr lang="es-DO" sz="1800" b="1" i="1" dirty="0">
                <a:effectLst/>
                <a:latin typeface="Arial" panose="020B0604020202020204" pitchFamily="34" charset="0"/>
                <a:ea typeface="Calibri" panose="020F0502020204030204" pitchFamily="34" charset="0"/>
              </a:rPr>
              <a:t>“Diagnóstico cuantitativo y cualitativo de bibliotecas públicas nacionales”, </a:t>
            </a:r>
            <a:r>
              <a:rPr lang="es-ES" sz="1800" dirty="0">
                <a:effectLst/>
                <a:latin typeface="Arial" panose="020B0604020202020204" pitchFamily="34" charset="0"/>
                <a:ea typeface="Calibri" panose="020F0502020204030204" pitchFamily="34" charset="0"/>
              </a:rPr>
              <a:t>con el objetivo de recabar información actualizada que permita: </a:t>
            </a:r>
          </a:p>
          <a:p>
            <a:pPr lvl="0" algn="just">
              <a:lnSpc>
                <a:spcPct val="115000"/>
              </a:lnSpc>
              <a:spcAft>
                <a:spcPts val="800"/>
              </a:spcAft>
              <a:buSzPts val="1200"/>
            </a:pPr>
            <a:r>
              <a:rPr lang="es-ES" sz="1800" dirty="0">
                <a:effectLst/>
                <a:latin typeface="Arial" panose="020B0604020202020204" pitchFamily="34" charset="0"/>
                <a:ea typeface="Calibri" panose="020F0502020204030204" pitchFamily="34" charset="0"/>
              </a:rPr>
              <a:t>a) Conocer la situación actual de las bibliotecas del sector público; </a:t>
            </a:r>
          </a:p>
          <a:p>
            <a:pPr lvl="0" algn="just">
              <a:lnSpc>
                <a:spcPct val="115000"/>
              </a:lnSpc>
              <a:spcAft>
                <a:spcPts val="800"/>
              </a:spcAft>
              <a:buSzPts val="1200"/>
            </a:pPr>
            <a:r>
              <a:rPr lang="es-ES" sz="1800" dirty="0">
                <a:effectLst/>
                <a:latin typeface="Arial" panose="020B0604020202020204" pitchFamily="34" charset="0"/>
                <a:ea typeface="Calibri" panose="020F0502020204030204" pitchFamily="34" charset="0"/>
              </a:rPr>
              <a:t>b) Identificar sus necesidades para fortalecerlas;</a:t>
            </a:r>
          </a:p>
          <a:p>
            <a:pPr lvl="0" algn="just">
              <a:lnSpc>
                <a:spcPct val="115000"/>
              </a:lnSpc>
              <a:spcAft>
                <a:spcPts val="800"/>
              </a:spcAft>
              <a:buSzPts val="1200"/>
            </a:pPr>
            <a:r>
              <a:rPr lang="es-ES" sz="1800" dirty="0">
                <a:effectLst/>
                <a:latin typeface="Arial" panose="020B0604020202020204" pitchFamily="34" charset="0"/>
                <a:ea typeface="Calibri" panose="020F0502020204030204" pitchFamily="34" charset="0"/>
              </a:rPr>
              <a:t>c) Propiciar la definición de políticas y el diseño de un plan de fortalecimiento de estas. </a:t>
            </a:r>
            <a:endParaRPr lang="es-DO" sz="1800" dirty="0">
              <a:effectLst/>
              <a:latin typeface="Calibri" panose="020F0502020204030204" pitchFamily="34" charset="0"/>
              <a:ea typeface="Wingdings" panose="05000000000000000000" pitchFamily="2" charset="2"/>
              <a:cs typeface="Wingdings" panose="05000000000000000000" pitchFamily="2" charset="2"/>
            </a:endParaRPr>
          </a:p>
          <a:p>
            <a:pPr lvl="0" algn="just"/>
            <a:endParaRPr lang="es-DO" sz="19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365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18652D-009B-47B9-BFDE-DAEADB49786B}"/>
              </a:ext>
            </a:extLst>
          </p:cNvPr>
          <p:cNvSpPr txBox="1"/>
          <p:nvPr/>
        </p:nvSpPr>
        <p:spPr>
          <a:xfrm>
            <a:off x="420914" y="294135"/>
            <a:ext cx="11350171" cy="6187335"/>
          </a:xfrm>
          <a:prstGeom prst="rect">
            <a:avLst/>
          </a:prstGeom>
          <a:noFill/>
        </p:spPr>
        <p:txBody>
          <a:bodyPr wrap="square">
            <a:spAutoFit/>
          </a:bodyPr>
          <a:lstStyle/>
          <a:p>
            <a:pPr algn="just">
              <a:lnSpc>
                <a:spcPct val="115000"/>
              </a:lnSpc>
            </a:pPr>
            <a:r>
              <a:rPr lang="es-DO" sz="2000" b="1" dirty="0">
                <a:solidFill>
                  <a:srgbClr val="000000"/>
                </a:solidFill>
                <a:effectLst/>
                <a:latin typeface="Arial" panose="020B0604020202020204" pitchFamily="34" charset="0"/>
                <a:ea typeface="Times New Roman" panose="02020603050405020304" pitchFamily="18" charset="0"/>
              </a:rPr>
              <a:t> “Diagnóstico cualitativo / cuantitativo sobre bibliotecas públicas nacionales”</a:t>
            </a:r>
            <a:endParaRPr lang="es-DO" sz="2000" dirty="0">
              <a:effectLst/>
              <a:latin typeface="Times New Roman" panose="02020603050405020304" pitchFamily="18" charset="0"/>
              <a:ea typeface="Times New Roman" panose="02020603050405020304" pitchFamily="18" charset="0"/>
            </a:endParaRPr>
          </a:p>
          <a:p>
            <a:pPr algn="just">
              <a:lnSpc>
                <a:spcPct val="115000"/>
              </a:lnSpc>
            </a:pPr>
            <a:endParaRPr lang="es-DO" sz="1800" dirty="0">
              <a:effectLst/>
              <a:latin typeface="Times New Roman" panose="02020603050405020304" pitchFamily="18" charset="0"/>
              <a:ea typeface="Times New Roman" panose="02020603050405020304" pitchFamily="18" charset="0"/>
            </a:endParaRPr>
          </a:p>
          <a:p>
            <a:pPr algn="just">
              <a:lnSpc>
                <a:spcPct val="115000"/>
              </a:lnSpc>
            </a:pPr>
            <a:r>
              <a:rPr lang="es-DO" sz="1800" b="1" dirty="0">
                <a:solidFill>
                  <a:schemeClr val="bg1"/>
                </a:solidFill>
                <a:effectLst/>
                <a:highlight>
                  <a:srgbClr val="040472"/>
                </a:highlight>
                <a:latin typeface="Arial" panose="020B0604020202020204" pitchFamily="34" charset="0"/>
                <a:ea typeface="Times New Roman" panose="02020603050405020304" pitchFamily="18" charset="0"/>
              </a:rPr>
              <a:t>Objetivo General </a:t>
            </a:r>
            <a:endParaRPr lang="es-DO" sz="1800" dirty="0">
              <a:solidFill>
                <a:schemeClr val="bg1"/>
              </a:solidFill>
              <a:effectLst/>
              <a:highlight>
                <a:srgbClr val="040472"/>
              </a:highlight>
              <a:latin typeface="Times New Roman" panose="02020603050405020304" pitchFamily="18" charset="0"/>
              <a:ea typeface="Times New Roman" panose="02020603050405020304" pitchFamily="18" charset="0"/>
            </a:endParaRPr>
          </a:p>
          <a:p>
            <a:pPr algn="just">
              <a:lnSpc>
                <a:spcPct val="50000"/>
              </a:lnSpc>
            </a:pPr>
            <a:r>
              <a:rPr lang="es-DO" sz="1800" b="1" dirty="0">
                <a:solidFill>
                  <a:srgbClr val="000000"/>
                </a:solidFill>
                <a:effectLst/>
                <a:latin typeface="Arial" panose="020B0604020202020204" pitchFamily="34" charset="0"/>
                <a:ea typeface="Times New Roman" panose="02020603050405020304" pitchFamily="18" charset="0"/>
              </a:rPr>
              <a:t> </a:t>
            </a:r>
            <a:endParaRPr lang="es-DO" sz="1800" dirty="0">
              <a:effectLst/>
              <a:latin typeface="Times New Roman" panose="02020603050405020304" pitchFamily="18" charset="0"/>
              <a:ea typeface="Times New Roman" panose="02020603050405020304" pitchFamily="18" charset="0"/>
            </a:endParaRPr>
          </a:p>
          <a:p>
            <a:pPr algn="just">
              <a:lnSpc>
                <a:spcPct val="50000"/>
              </a:lnSpc>
            </a:pPr>
            <a:r>
              <a:rPr lang="es-DO" sz="1800" b="1" dirty="0">
                <a:solidFill>
                  <a:srgbClr val="000000"/>
                </a:solidFill>
                <a:effectLst/>
                <a:latin typeface="Arial" panose="020B0604020202020204" pitchFamily="34" charset="0"/>
                <a:ea typeface="Times New Roman" panose="02020603050405020304" pitchFamily="18" charset="0"/>
              </a:rPr>
              <a:t> </a:t>
            </a:r>
            <a:endParaRPr lang="es-DO" sz="1800" dirty="0">
              <a:effectLst/>
              <a:latin typeface="Times New Roman" panose="02020603050405020304" pitchFamily="18" charset="0"/>
              <a:ea typeface="Times New Roman" panose="02020603050405020304" pitchFamily="18" charset="0"/>
            </a:endParaRPr>
          </a:p>
          <a:p>
            <a:pPr algn="just">
              <a:lnSpc>
                <a:spcPct val="115000"/>
              </a:lnSpc>
              <a:spcAft>
                <a:spcPts val="80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Realizar un levantamiento de información cuantitativa y cualitativa sobre las bibliotecas públicas existentes y su ubicación a nivel nacional, de acuerdo a su tipología, así como la descripción detallada de sus características y situación general actual, estatus institucional, estructura organizacional, estructura administrativo-financiera, estructura física, colecciones, usuarios, procesos técnicos, servicios, recursos tecnológicos (TIC), recursos humanos, entre otros aspectos.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50000"/>
              </a:lnSpc>
            </a:pPr>
            <a:r>
              <a:rPr lang="es-ES" sz="1800" b="1" dirty="0">
                <a:solidFill>
                  <a:srgbClr val="000000"/>
                </a:solidFill>
                <a:effectLst/>
                <a:latin typeface="Arial" panose="020B0604020202020204" pitchFamily="34" charset="0"/>
                <a:ea typeface="Times New Roman" panose="02020603050405020304" pitchFamily="18" charset="0"/>
              </a:rPr>
              <a:t> </a:t>
            </a:r>
            <a:endParaRPr lang="es-DO" sz="1800" dirty="0">
              <a:effectLst/>
              <a:latin typeface="Times New Roman" panose="02020603050405020304" pitchFamily="18" charset="0"/>
              <a:ea typeface="Times New Roman" panose="02020603050405020304" pitchFamily="18" charset="0"/>
            </a:endParaRPr>
          </a:p>
          <a:p>
            <a:pPr algn="just">
              <a:lnSpc>
                <a:spcPct val="115000"/>
              </a:lnSpc>
            </a:pPr>
            <a:r>
              <a:rPr lang="es-ES" sz="1800" b="1" dirty="0">
                <a:solidFill>
                  <a:schemeClr val="bg1"/>
                </a:solidFill>
                <a:effectLst/>
                <a:highlight>
                  <a:srgbClr val="040472"/>
                </a:highlight>
                <a:latin typeface="Arial" panose="020B0604020202020204" pitchFamily="34" charset="0"/>
                <a:ea typeface="Times New Roman" panose="02020603050405020304" pitchFamily="18" charset="0"/>
              </a:rPr>
              <a:t>Objetivos Específicos</a:t>
            </a:r>
            <a:r>
              <a:rPr lang="es-ES" sz="1800" b="1" dirty="0">
                <a:solidFill>
                  <a:srgbClr val="000000"/>
                </a:solidFill>
                <a:effectLst/>
                <a:latin typeface="Arial" panose="020B0604020202020204" pitchFamily="34" charset="0"/>
                <a:ea typeface="Times New Roman" panose="02020603050405020304" pitchFamily="18" charset="0"/>
              </a:rPr>
              <a:t> </a:t>
            </a:r>
            <a:endParaRPr lang="es-DO" sz="1800" dirty="0">
              <a:effectLst/>
              <a:latin typeface="Times New Roman" panose="02020603050405020304" pitchFamily="18" charset="0"/>
              <a:ea typeface="Times New Roman" panose="02020603050405020304" pitchFamily="18" charset="0"/>
            </a:endParaRPr>
          </a:p>
          <a:p>
            <a:pPr algn="just">
              <a:lnSpc>
                <a:spcPct val="50000"/>
              </a:lnSpc>
            </a:pPr>
            <a:r>
              <a:rPr lang="es-ES" sz="1800" b="1" dirty="0">
                <a:solidFill>
                  <a:srgbClr val="000000"/>
                </a:solidFill>
                <a:effectLst/>
                <a:latin typeface="Arial" panose="020B0604020202020204" pitchFamily="34" charset="0"/>
                <a:ea typeface="Times New Roman" panose="02020603050405020304" pitchFamily="18" charset="0"/>
              </a:rPr>
              <a:t> </a:t>
            </a:r>
            <a:endParaRPr lang="es-DO" sz="1800" dirty="0">
              <a:effectLst/>
              <a:latin typeface="Times New Roman" panose="02020603050405020304" pitchFamily="18" charset="0"/>
              <a:ea typeface="Times New Roman" panose="02020603050405020304" pitchFamily="18" charset="0"/>
            </a:endParaRPr>
          </a:p>
          <a:p>
            <a:pPr algn="just">
              <a:lnSpc>
                <a:spcPct val="50000"/>
              </a:lnSpc>
            </a:pPr>
            <a:r>
              <a:rPr lang="es-ES" sz="1800" b="1" dirty="0">
                <a:solidFill>
                  <a:srgbClr val="000000"/>
                </a:solidFill>
                <a:effectLst/>
                <a:latin typeface="Arial" panose="020B0604020202020204" pitchFamily="34" charset="0"/>
                <a:ea typeface="Times New Roman" panose="02020603050405020304" pitchFamily="18" charset="0"/>
              </a:rPr>
              <a:t> </a:t>
            </a:r>
            <a:endParaRPr lang="es-DO" sz="1800" dirty="0">
              <a:effectLst/>
              <a:latin typeface="Times New Roman" panose="02020603050405020304" pitchFamily="18" charset="0"/>
              <a:ea typeface="Times New Roman" panose="02020603050405020304" pitchFamily="18" charset="0"/>
            </a:endParaRPr>
          </a:p>
          <a:p>
            <a:pPr algn="just">
              <a:lnSpc>
                <a:spcPct val="115000"/>
              </a:lnSpc>
            </a:pPr>
            <a:r>
              <a:rPr lang="es-DO" sz="1800" dirty="0">
                <a:solidFill>
                  <a:srgbClr val="000000"/>
                </a:solidFill>
                <a:effectLst/>
                <a:latin typeface="Arial" panose="020B0604020202020204" pitchFamily="34" charset="0"/>
                <a:ea typeface="Times New Roman" panose="02020603050405020304" pitchFamily="18" charset="0"/>
              </a:rPr>
              <a:t>A partir de la información recabada:</a:t>
            </a:r>
            <a:endParaRPr lang="es-DO" sz="1800" dirty="0">
              <a:effectLst/>
              <a:latin typeface="Times New Roman" panose="02020603050405020304" pitchFamily="18" charset="0"/>
              <a:ea typeface="Times New Roman" panose="02020603050405020304" pitchFamily="18" charset="0"/>
            </a:endParaRPr>
          </a:p>
          <a:p>
            <a:pPr marL="180340" algn="just">
              <a:lnSpc>
                <a:spcPct val="50000"/>
              </a:lnSpc>
            </a:pPr>
            <a:r>
              <a:rPr lang="es-DO"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50000"/>
              </a:lnSpc>
            </a:pPr>
            <a:r>
              <a:rPr lang="es-DO"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DO" sz="1800" dirty="0">
                <a:effectLst/>
                <a:latin typeface="Arial" panose="020B0604020202020204" pitchFamily="34" charset="0"/>
                <a:ea typeface="Calibri" panose="020F0502020204030204" pitchFamily="34" charset="0"/>
                <a:cs typeface="Times New Roman" panose="02020603050405020304" pitchFamily="18" charset="0"/>
              </a:rPr>
              <a:t>1) Elaborar un directorio nacional físico y digital actualizado de bibliotecas dominicanas.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DO"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DO" sz="1800" dirty="0">
                <a:effectLst/>
                <a:latin typeface="Arial" panose="020B0604020202020204" pitchFamily="34" charset="0"/>
                <a:ea typeface="Calibri" panose="020F0502020204030204" pitchFamily="34" charset="0"/>
                <a:cs typeface="Times New Roman" panose="02020603050405020304" pitchFamily="18" charset="0"/>
              </a:rPr>
              <a:t>2) Crear un Sistema Nacional de Información y Registro Bibliotecario (SINIREB).</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DO" sz="1800" dirty="0">
                <a:effectLst/>
                <a:latin typeface="Arial" panose="020B0604020202020204" pitchFamily="34" charset="0"/>
                <a:ea typeface="Calibri" panose="020F0502020204030204" pitchFamily="34" charset="0"/>
                <a:cs typeface="Times New Roman" panose="02020603050405020304" pitchFamily="18" charset="0"/>
              </a:rPr>
              <a:t>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800"/>
              </a:spcAft>
            </a:pPr>
            <a:r>
              <a:rPr lang="es-DO" sz="1800" dirty="0">
                <a:effectLst/>
                <a:latin typeface="Arial" panose="020B0604020202020204" pitchFamily="34" charset="0"/>
                <a:ea typeface="Calibri" panose="020F0502020204030204" pitchFamily="34" charset="0"/>
                <a:cs typeface="Times New Roman" panose="02020603050405020304" pitchFamily="18" charset="0"/>
              </a:rPr>
              <a:t>3) Formular un Plan Estratégico Nacional de Desarrollo y Fortalecimiento de las Bibliotecas Públicas de la República Dominicana.</a:t>
            </a:r>
            <a:endParaRPr lang="es-DO"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995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93B18-9F24-4916-8319-3AA5AAA8924C}"/>
              </a:ext>
            </a:extLst>
          </p:cNvPr>
          <p:cNvSpPr txBox="1"/>
          <p:nvPr/>
        </p:nvSpPr>
        <p:spPr>
          <a:xfrm>
            <a:off x="529771" y="343877"/>
            <a:ext cx="11132457" cy="385042"/>
          </a:xfrm>
          <a:prstGeom prst="rect">
            <a:avLst/>
          </a:prstGeom>
          <a:solidFill>
            <a:srgbClr val="002060"/>
          </a:solidFill>
        </p:spPr>
        <p:txBody>
          <a:bodyPr wrap="square">
            <a:spAutoFit/>
          </a:bodyPr>
          <a:lstStyle/>
          <a:p>
            <a:pPr algn="just">
              <a:lnSpc>
                <a:spcPct val="115000"/>
              </a:lnSpc>
            </a:pPr>
            <a:r>
              <a:rPr lang="es-DO" sz="1800" b="1" dirty="0">
                <a:solidFill>
                  <a:schemeClr val="bg1"/>
                </a:solidFill>
                <a:effectLst/>
                <a:latin typeface="Arial" panose="020B0604020202020204" pitchFamily="34" charset="0"/>
                <a:ea typeface="Calibri" panose="020F0502020204030204" pitchFamily="34" charset="0"/>
              </a:rPr>
              <a:t>ESTRATEGIA METODOLÓGICA</a:t>
            </a:r>
            <a:endParaRPr lang="es-DO" sz="1800" dirty="0">
              <a:solidFill>
                <a:schemeClr val="bg1"/>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AE4A2DD5-427C-47D3-B6BA-29F06DC38B8C}"/>
              </a:ext>
            </a:extLst>
          </p:cNvPr>
          <p:cNvSpPr txBox="1"/>
          <p:nvPr/>
        </p:nvSpPr>
        <p:spPr>
          <a:xfrm>
            <a:off x="326570" y="1158811"/>
            <a:ext cx="11538857" cy="5343579"/>
          </a:xfrm>
          <a:prstGeom prst="rect">
            <a:avLst/>
          </a:prstGeom>
          <a:noFill/>
        </p:spPr>
        <p:txBody>
          <a:bodyPr wrap="square">
            <a:spAutoFit/>
          </a:bodyPr>
          <a:lstStyle/>
          <a:p>
            <a:pPr lvl="0" algn="just">
              <a:tabLst>
                <a:tab pos="180340" algn="l"/>
                <a:tab pos="2078355" algn="l"/>
              </a:tabLst>
            </a:pPr>
            <a:r>
              <a:rPr lang="es-DO" sz="1800" b="1" dirty="0">
                <a:effectLst/>
                <a:latin typeface="Arial" panose="020B0604020202020204" pitchFamily="34" charset="0"/>
                <a:ea typeface="Calibri" panose="020F0502020204030204" pitchFamily="34" charset="0"/>
                <a:cs typeface="Arial" panose="020B0604020202020204" pitchFamily="34" charset="0"/>
              </a:rPr>
              <a:t>El levantamiento cualitativo del Diagnóstico se llevó a cabo a través de cuatro (4) encuentros regionales:</a:t>
            </a:r>
          </a:p>
          <a:p>
            <a:pPr lvl="0" algn="just">
              <a:tabLst>
                <a:tab pos="180340" algn="l"/>
                <a:tab pos="2078355" algn="l"/>
              </a:tabLst>
            </a:pPr>
            <a:endParaRPr lang="es-DO"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Objetivo de los encuentros regionales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Proporcionar datos cualitativos derivados de los conocimientos de los participantes que permitan comprender a grandes rasgos la situación de las bibliotecas en general y de las del  sistema público de manera prioritaria. </a:t>
            </a:r>
          </a:p>
          <a:p>
            <a:pPr algn="just">
              <a:lnSpc>
                <a:spcPct val="107000"/>
              </a:lnSpc>
              <a:spcAft>
                <a:spcPts val="800"/>
              </a:spcAft>
            </a:pPr>
            <a:r>
              <a:rPr lang="es-ES" sz="18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Esta información permitirá:</a:t>
            </a:r>
            <a:endParaRPr lang="es-DO"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a) </a:t>
            </a:r>
            <a:r>
              <a:rPr lang="es-D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Alimentar el componente cualitativo </a:t>
            </a:r>
            <a:r>
              <a:rPr lang="es-D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del “Diagnóstico sobre bibliotecas públicas en RD”.</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E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 </a:t>
            </a:r>
            <a:r>
              <a:rPr lang="es-E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Aportar datos para a la ONE para el diseño del marco general (universo estadístico) para el levantamiento de información cuantitativa del “</a:t>
            </a:r>
            <a:r>
              <a:rPr lang="es-D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“Diagnóstico sobre bibliotecas públicas en RD”.</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DO" sz="1800" b="1"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Perfil de los participantes: </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50000"/>
              </a:lnSpc>
              <a:spcAft>
                <a:spcPts val="800"/>
              </a:spcAft>
            </a:pPr>
            <a:r>
              <a:rPr lang="es-ES"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r>
              <a:rPr lang="es-D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Gestores culturales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D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Miembros de talleres literarios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D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Encargados regionales y provinciales del MINC</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D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Personas con conocimiento y experiencia sobre la cultura en la región</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DO"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Encargados de cultura de los ayuntamientos</a:t>
            </a:r>
            <a:endParaRPr lang="es-DO"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2206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a:extLst>
              <a:ext uri="{FF2B5EF4-FFF2-40B4-BE49-F238E27FC236}">
                <a16:creationId xmlns:a16="http://schemas.microsoft.com/office/drawing/2014/main" id="{8B6E89AB-58EE-4FD3-8026-52889A12BAF2}"/>
              </a:ext>
            </a:extLst>
          </p:cNvPr>
          <p:cNvSpPr txBox="1"/>
          <p:nvPr/>
        </p:nvSpPr>
        <p:spPr>
          <a:xfrm>
            <a:off x="773316" y="332570"/>
            <a:ext cx="10782580" cy="400110"/>
          </a:xfrm>
          <a:prstGeom prst="rect">
            <a:avLst/>
          </a:prstGeom>
          <a:solidFill>
            <a:srgbClr val="002060"/>
          </a:solidFill>
        </p:spPr>
        <p:txBody>
          <a:bodyPr wrap="square">
            <a:spAutoFit/>
          </a:bodyPr>
          <a:lstStyle/>
          <a:p>
            <a:pPr algn="ctr"/>
            <a:r>
              <a:rPr lang="es-ES" sz="2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RESULTADOS DE LOS ENCUENTROS REGIONALES</a:t>
            </a:r>
            <a:endParaRPr lang="es-DO"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10ACB169-02DC-2985-1DD2-52FA13CA58D9}"/>
              </a:ext>
            </a:extLst>
          </p:cNvPr>
          <p:cNvSpPr txBox="1"/>
          <p:nvPr/>
        </p:nvSpPr>
        <p:spPr>
          <a:xfrm>
            <a:off x="773317" y="1085035"/>
            <a:ext cx="10782579" cy="523220"/>
          </a:xfrm>
          <a:prstGeom prst="rect">
            <a:avLst/>
          </a:prstGeom>
          <a:noFill/>
        </p:spPr>
        <p:txBody>
          <a:bodyPr wrap="square">
            <a:spAutoFit/>
          </a:bodyPr>
          <a:lstStyle/>
          <a:p>
            <a:r>
              <a:rPr lang="es-DO" sz="1800" b="1" dirty="0">
                <a:effectLst/>
                <a:latin typeface="Arial" panose="020B0604020202020204" pitchFamily="34" charset="0"/>
                <a:ea typeface="Calibri" panose="020F0502020204030204" pitchFamily="34" charset="0"/>
                <a:cs typeface="Times New Roman" panose="02020603050405020304" pitchFamily="18" charset="0"/>
              </a:rPr>
              <a:t>Número total de bibliotecas existentes: </a:t>
            </a:r>
            <a:r>
              <a:rPr lang="es-ES" sz="2800" b="1" dirty="0">
                <a:effectLst/>
                <a:latin typeface="Arial" panose="020B0604020202020204" pitchFamily="34" charset="0"/>
                <a:ea typeface="Calibri" panose="020F0502020204030204" pitchFamily="34" charset="0"/>
              </a:rPr>
              <a:t>405 bibliotecas a nivel nacional</a:t>
            </a:r>
            <a:endParaRPr lang="es-DO" dirty="0"/>
          </a:p>
        </p:txBody>
      </p:sp>
      <p:graphicFrame>
        <p:nvGraphicFramePr>
          <p:cNvPr id="9" name="Gráfico 8">
            <a:extLst>
              <a:ext uri="{FF2B5EF4-FFF2-40B4-BE49-F238E27FC236}">
                <a16:creationId xmlns:a16="http://schemas.microsoft.com/office/drawing/2014/main" id="{29BA1944-CA61-475F-8653-AF1D942C2BAB}"/>
              </a:ext>
            </a:extLst>
          </p:cNvPr>
          <p:cNvGraphicFramePr/>
          <p:nvPr>
            <p:extLst>
              <p:ext uri="{D42A27DB-BD31-4B8C-83A1-F6EECF244321}">
                <p14:modId xmlns:p14="http://schemas.microsoft.com/office/powerpoint/2010/main" val="3918901559"/>
              </p:ext>
            </p:extLst>
          </p:nvPr>
        </p:nvGraphicFramePr>
        <p:xfrm>
          <a:off x="667657" y="2365715"/>
          <a:ext cx="4576536" cy="31135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a 9">
            <a:extLst>
              <a:ext uri="{FF2B5EF4-FFF2-40B4-BE49-F238E27FC236}">
                <a16:creationId xmlns:a16="http://schemas.microsoft.com/office/drawing/2014/main" id="{64C414E2-273A-0142-687A-7F820B036BBE}"/>
              </a:ext>
            </a:extLst>
          </p:cNvPr>
          <p:cNvGraphicFramePr>
            <a:graphicFrameLocks noGrp="1"/>
          </p:cNvGraphicFramePr>
          <p:nvPr>
            <p:extLst>
              <p:ext uri="{D42A27DB-BD31-4B8C-83A1-F6EECF244321}">
                <p14:modId xmlns:p14="http://schemas.microsoft.com/office/powerpoint/2010/main" val="2668210581"/>
              </p:ext>
            </p:extLst>
          </p:nvPr>
        </p:nvGraphicFramePr>
        <p:xfrm>
          <a:off x="6519499" y="2119085"/>
          <a:ext cx="4148501" cy="2392079"/>
        </p:xfrm>
        <a:graphic>
          <a:graphicData uri="http://schemas.openxmlformats.org/drawingml/2006/table">
            <a:tbl>
              <a:tblPr firstRow="1" firstCol="1" bandRow="1">
                <a:tableStyleId>{5C22544A-7EE6-4342-B048-85BDC9FD1C3A}</a:tableStyleId>
              </a:tblPr>
              <a:tblGrid>
                <a:gridCol w="1741784">
                  <a:extLst>
                    <a:ext uri="{9D8B030D-6E8A-4147-A177-3AD203B41FA5}">
                      <a16:colId xmlns:a16="http://schemas.microsoft.com/office/drawing/2014/main" val="836638112"/>
                    </a:ext>
                  </a:extLst>
                </a:gridCol>
                <a:gridCol w="2406717">
                  <a:extLst>
                    <a:ext uri="{9D8B030D-6E8A-4147-A177-3AD203B41FA5}">
                      <a16:colId xmlns:a16="http://schemas.microsoft.com/office/drawing/2014/main" val="2965996986"/>
                    </a:ext>
                  </a:extLst>
                </a:gridCol>
              </a:tblGrid>
              <a:tr h="694789">
                <a:tc>
                  <a:txBody>
                    <a:bodyPr/>
                    <a:lstStyle/>
                    <a:p>
                      <a:pPr algn="ctr">
                        <a:lnSpc>
                          <a:spcPct val="107000"/>
                        </a:lnSpc>
                        <a:spcAft>
                          <a:spcPts val="800"/>
                        </a:spcAft>
                      </a:pPr>
                      <a:r>
                        <a:rPr lang="en-US" sz="950" dirty="0" err="1">
                          <a:effectLst/>
                        </a:rPr>
                        <a:t>Región</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50">
                          <a:effectLst/>
                        </a:rPr>
                        <a:t>Cantidad bibliotecas</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4173071"/>
                  </a:ext>
                </a:extLst>
              </a:tr>
              <a:tr h="339458">
                <a:tc>
                  <a:txBody>
                    <a:bodyPr/>
                    <a:lstStyle/>
                    <a:p>
                      <a:pPr algn="l">
                        <a:lnSpc>
                          <a:spcPct val="107000"/>
                        </a:lnSpc>
                        <a:spcAft>
                          <a:spcPts val="800"/>
                        </a:spcAft>
                      </a:pPr>
                      <a:r>
                        <a:rPr lang="en-US" sz="950">
                          <a:effectLst/>
                        </a:rPr>
                        <a:t>Este</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50">
                          <a:effectLst/>
                        </a:rPr>
                        <a:t>44</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1849754"/>
                  </a:ext>
                </a:extLst>
              </a:tr>
              <a:tr h="339458">
                <a:tc>
                  <a:txBody>
                    <a:bodyPr/>
                    <a:lstStyle/>
                    <a:p>
                      <a:pPr algn="l">
                        <a:lnSpc>
                          <a:spcPct val="107000"/>
                        </a:lnSpc>
                        <a:spcAft>
                          <a:spcPts val="800"/>
                        </a:spcAft>
                      </a:pPr>
                      <a:r>
                        <a:rPr lang="en-US" sz="950">
                          <a:effectLst/>
                        </a:rPr>
                        <a:t>Norte</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50">
                          <a:effectLst/>
                        </a:rPr>
                        <a:t>164</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135554"/>
                  </a:ext>
                </a:extLst>
              </a:tr>
              <a:tr h="339458">
                <a:tc>
                  <a:txBody>
                    <a:bodyPr/>
                    <a:lstStyle/>
                    <a:p>
                      <a:pPr algn="l">
                        <a:lnSpc>
                          <a:spcPct val="107000"/>
                        </a:lnSpc>
                        <a:spcAft>
                          <a:spcPts val="800"/>
                        </a:spcAft>
                      </a:pPr>
                      <a:r>
                        <a:rPr lang="en-US" sz="950">
                          <a:effectLst/>
                        </a:rPr>
                        <a:t>Suroeste </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50">
                          <a:effectLst/>
                        </a:rPr>
                        <a:t>122</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0279297"/>
                  </a:ext>
                </a:extLst>
              </a:tr>
              <a:tr h="339458">
                <a:tc>
                  <a:txBody>
                    <a:bodyPr/>
                    <a:lstStyle/>
                    <a:p>
                      <a:pPr algn="l">
                        <a:lnSpc>
                          <a:spcPct val="107000"/>
                        </a:lnSpc>
                        <a:spcAft>
                          <a:spcPts val="800"/>
                        </a:spcAft>
                      </a:pPr>
                      <a:r>
                        <a:rPr lang="en-US" sz="950">
                          <a:effectLst/>
                        </a:rPr>
                        <a:t>GSD</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50">
                          <a:effectLst/>
                        </a:rPr>
                        <a:t>75</a:t>
                      </a:r>
                      <a:endParaRPr lang="es-D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9552796"/>
                  </a:ext>
                </a:extLst>
              </a:tr>
              <a:tr h="339458">
                <a:tc>
                  <a:txBody>
                    <a:bodyPr/>
                    <a:lstStyle/>
                    <a:p>
                      <a:pPr algn="r">
                        <a:lnSpc>
                          <a:spcPct val="107000"/>
                        </a:lnSpc>
                        <a:spcAft>
                          <a:spcPts val="800"/>
                        </a:spcAft>
                      </a:pPr>
                      <a:r>
                        <a:rPr lang="en-US" sz="950" dirty="0">
                          <a:effectLst/>
                        </a:rPr>
                        <a:t>TOTAL</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50" dirty="0">
                          <a:effectLst/>
                        </a:rPr>
                        <a:t>405</a:t>
                      </a:r>
                      <a:endParaRPr lang="es-D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5272098"/>
                  </a:ext>
                </a:extLst>
              </a:tr>
            </a:tbl>
          </a:graphicData>
        </a:graphic>
      </p:graphicFrame>
    </p:spTree>
    <p:extLst>
      <p:ext uri="{BB962C8B-B14F-4D97-AF65-F5344CB8AC3E}">
        <p14:creationId xmlns:p14="http://schemas.microsoft.com/office/powerpoint/2010/main" val="368041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63DFDF-93B1-4E3C-A964-CAF010AA3236}"/>
              </a:ext>
            </a:extLst>
          </p:cNvPr>
          <p:cNvSpPr txBox="1"/>
          <p:nvPr/>
        </p:nvSpPr>
        <p:spPr>
          <a:xfrm>
            <a:off x="595085" y="118248"/>
            <a:ext cx="11001829" cy="338554"/>
          </a:xfrm>
          <a:prstGeom prst="rect">
            <a:avLst/>
          </a:prstGeom>
          <a:solidFill>
            <a:srgbClr val="002060"/>
          </a:solidFill>
        </p:spPr>
        <p:txBody>
          <a:bodyPr wrap="square">
            <a:spAutoFit/>
          </a:bodyPr>
          <a:lstStyle/>
          <a:p>
            <a:pPr algn="just">
              <a:tabLst>
                <a:tab pos="2971800" algn="ctr"/>
              </a:tabLst>
            </a:pPr>
            <a:r>
              <a:rPr lang="es-DO" sz="16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Número de bibliotecas en relación con la población de la región</a:t>
            </a:r>
          </a:p>
        </p:txBody>
      </p:sp>
      <p:sp>
        <p:nvSpPr>
          <p:cNvPr id="5" name="TextBox 4">
            <a:extLst>
              <a:ext uri="{FF2B5EF4-FFF2-40B4-BE49-F238E27FC236}">
                <a16:creationId xmlns:a16="http://schemas.microsoft.com/office/drawing/2014/main" id="{115B13F1-295E-4EC7-BD0E-A66E767D2E22}"/>
              </a:ext>
            </a:extLst>
          </p:cNvPr>
          <p:cNvSpPr txBox="1"/>
          <p:nvPr/>
        </p:nvSpPr>
        <p:spPr>
          <a:xfrm>
            <a:off x="509320" y="475656"/>
            <a:ext cx="11524342" cy="276999"/>
          </a:xfrm>
          <a:prstGeom prst="rect">
            <a:avLst/>
          </a:prstGeom>
          <a:noFill/>
        </p:spPr>
        <p:txBody>
          <a:bodyPr wrap="square">
            <a:spAutoFit/>
          </a:bodyPr>
          <a:lstStyle/>
          <a:p>
            <a:pPr algn="just">
              <a:tabLst>
                <a:tab pos="2971800" algn="ctr"/>
              </a:tabLst>
            </a:pPr>
            <a:r>
              <a:rPr lang="es-DO" sz="1200" b="1" dirty="0">
                <a:effectLst/>
                <a:latin typeface="Arial" panose="020B0604020202020204" pitchFamily="34" charset="0"/>
                <a:ea typeface="Calibri" panose="020F0502020204030204" pitchFamily="34" charset="0"/>
                <a:cs typeface="Times New Roman" panose="02020603050405020304" pitchFamily="18" charset="0"/>
              </a:rPr>
              <a:t>Estimaciones de organismos internacionales sobre número idóneo de bibliotecas por cantidad de habitantes: 1 biblioteca por cada 100,000 habitantes.</a:t>
            </a:r>
            <a:endParaRPr lang="es-DO" dirty="0">
              <a:effectLst/>
              <a:latin typeface="Times New Roman" panose="02020603050405020304" pitchFamily="18" charset="0"/>
              <a:ea typeface="Times New Roman" panose="02020603050405020304" pitchFamily="18" charset="0"/>
            </a:endParaRPr>
          </a:p>
        </p:txBody>
      </p:sp>
      <p:graphicFrame>
        <p:nvGraphicFramePr>
          <p:cNvPr id="2" name="Tabla 1">
            <a:extLst>
              <a:ext uri="{FF2B5EF4-FFF2-40B4-BE49-F238E27FC236}">
                <a16:creationId xmlns:a16="http://schemas.microsoft.com/office/drawing/2014/main" id="{D56900B5-9FA1-6D60-B688-C6145EDD5482}"/>
              </a:ext>
            </a:extLst>
          </p:cNvPr>
          <p:cNvGraphicFramePr>
            <a:graphicFrameLocks noGrp="1"/>
          </p:cNvGraphicFramePr>
          <p:nvPr>
            <p:extLst>
              <p:ext uri="{D42A27DB-BD31-4B8C-83A1-F6EECF244321}">
                <p14:modId xmlns:p14="http://schemas.microsoft.com/office/powerpoint/2010/main" val="3600463904"/>
              </p:ext>
            </p:extLst>
          </p:nvPr>
        </p:nvGraphicFramePr>
        <p:xfrm>
          <a:off x="1704107" y="793632"/>
          <a:ext cx="8640000" cy="6004604"/>
        </p:xfrm>
        <a:graphic>
          <a:graphicData uri="http://schemas.openxmlformats.org/drawingml/2006/table">
            <a:tbl>
              <a:tblPr firstRow="1" firstCol="1" bandRow="1">
                <a:tableStyleId>{5C22544A-7EE6-4342-B048-85BDC9FD1C3A}</a:tableStyleId>
              </a:tblPr>
              <a:tblGrid>
                <a:gridCol w="5323443">
                  <a:extLst>
                    <a:ext uri="{9D8B030D-6E8A-4147-A177-3AD203B41FA5}">
                      <a16:colId xmlns:a16="http://schemas.microsoft.com/office/drawing/2014/main" val="699967296"/>
                    </a:ext>
                  </a:extLst>
                </a:gridCol>
                <a:gridCol w="998346">
                  <a:extLst>
                    <a:ext uri="{9D8B030D-6E8A-4147-A177-3AD203B41FA5}">
                      <a16:colId xmlns:a16="http://schemas.microsoft.com/office/drawing/2014/main" val="2546197839"/>
                    </a:ext>
                  </a:extLst>
                </a:gridCol>
                <a:gridCol w="997553">
                  <a:extLst>
                    <a:ext uri="{9D8B030D-6E8A-4147-A177-3AD203B41FA5}">
                      <a16:colId xmlns:a16="http://schemas.microsoft.com/office/drawing/2014/main" val="2732192463"/>
                    </a:ext>
                  </a:extLst>
                </a:gridCol>
                <a:gridCol w="713547">
                  <a:extLst>
                    <a:ext uri="{9D8B030D-6E8A-4147-A177-3AD203B41FA5}">
                      <a16:colId xmlns:a16="http://schemas.microsoft.com/office/drawing/2014/main" val="1448143781"/>
                    </a:ext>
                  </a:extLst>
                </a:gridCol>
                <a:gridCol w="607111">
                  <a:extLst>
                    <a:ext uri="{9D8B030D-6E8A-4147-A177-3AD203B41FA5}">
                      <a16:colId xmlns:a16="http://schemas.microsoft.com/office/drawing/2014/main" val="3922283216"/>
                    </a:ext>
                  </a:extLst>
                </a:gridCol>
              </a:tblGrid>
              <a:tr h="123094">
                <a:tc gridSpan="5">
                  <a:txBody>
                    <a:bodyPr/>
                    <a:lstStyle/>
                    <a:p>
                      <a:pPr algn="ctr">
                        <a:lnSpc>
                          <a:spcPct val="100000"/>
                        </a:lnSpc>
                        <a:spcAft>
                          <a:spcPts val="0"/>
                        </a:spcAft>
                      </a:pPr>
                      <a:r>
                        <a:rPr lang="en-US" sz="800" dirty="0">
                          <a:solidFill>
                            <a:sysClr val="windowText" lastClr="000000"/>
                          </a:solidFill>
                          <a:effectLst/>
                        </a:rPr>
                        <a:t>REGIÓN ESTE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s-DO"/>
                    </a:p>
                  </a:txBody>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862768341"/>
                  </a:ext>
                </a:extLst>
              </a:tr>
              <a:tr h="163233">
                <a:tc>
                  <a:txBody>
                    <a:bodyPr/>
                    <a:lstStyle/>
                    <a:p>
                      <a:pPr algn="ctr">
                        <a:lnSpc>
                          <a:spcPct val="100000"/>
                        </a:lnSpc>
                        <a:spcAft>
                          <a:spcPts val="0"/>
                        </a:spcAft>
                      </a:pPr>
                      <a:r>
                        <a:rPr lang="en-US" sz="800" dirty="0">
                          <a:solidFill>
                            <a:sysClr val="windowText" lastClr="000000"/>
                          </a:solidFill>
                          <a:effectLst/>
                        </a:rPr>
                        <a:t>Provincia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800" dirty="0" err="1">
                          <a:solidFill>
                            <a:sysClr val="windowText" lastClr="000000"/>
                          </a:solidFill>
                          <a:effectLst/>
                        </a:rPr>
                        <a:t>Cantidad</a:t>
                      </a:r>
                      <a:r>
                        <a:rPr lang="en-US" sz="800" dirty="0">
                          <a:solidFill>
                            <a:sysClr val="windowText" lastClr="000000"/>
                          </a:solidFill>
                          <a:effectLst/>
                        </a:rPr>
                        <a:t> total de </a:t>
                      </a:r>
                      <a:r>
                        <a:rPr lang="en-US" sz="800" dirty="0" err="1">
                          <a:solidFill>
                            <a:sysClr val="windowText" lastClr="000000"/>
                          </a:solidFill>
                          <a:effectLst/>
                        </a:rPr>
                        <a:t>bibliotecas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Cantidad bibliotecas públicas activas</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Población</a:t>
                      </a:r>
                      <a:endParaRPr lang="es-DO" sz="800">
                        <a:solidFill>
                          <a:sysClr val="windowText" lastClr="000000"/>
                        </a:solidFill>
                        <a:effectLst/>
                      </a:endParaRPr>
                    </a:p>
                    <a:p>
                      <a:pPr algn="ctr">
                        <a:lnSpc>
                          <a:spcPct val="100000"/>
                        </a:lnSpc>
                        <a:spcAft>
                          <a:spcPts val="0"/>
                        </a:spcAft>
                      </a:pPr>
                      <a:r>
                        <a:rPr lang="en-US" sz="800">
                          <a:solidFill>
                            <a:sysClr val="windowText" lastClr="000000"/>
                          </a:solidFill>
                          <a:effectLst/>
                        </a:rPr>
                        <a:t>(ONE, 2022)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dirty="0">
                          <a:solidFill>
                            <a:sysClr val="windowText" lastClr="000000"/>
                          </a:solidFill>
                          <a:effectLst/>
                        </a:rPr>
                        <a:t>Satisface lo requerido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304227957"/>
                  </a:ext>
                </a:extLst>
              </a:tr>
              <a:tr h="123094">
                <a:tc>
                  <a:txBody>
                    <a:bodyPr/>
                    <a:lstStyle/>
                    <a:p>
                      <a:pPr algn="l">
                        <a:lnSpc>
                          <a:spcPct val="100000"/>
                        </a:lnSpc>
                        <a:spcAft>
                          <a:spcPts val="0"/>
                        </a:spcAft>
                      </a:pPr>
                      <a:r>
                        <a:rPr lang="en-US" sz="800" dirty="0">
                          <a:solidFill>
                            <a:sysClr val="windowText" lastClr="000000"/>
                          </a:solidFill>
                          <a:effectLst/>
                        </a:rPr>
                        <a:t>EL SEIBO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800" dirty="0">
                          <a:solidFill>
                            <a:sysClr val="windowText" lastClr="000000"/>
                          </a:solidFill>
                          <a:effectLst/>
                        </a:rPr>
                        <a:t>7</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US" sz="800">
                          <a:solidFill>
                            <a:sysClr val="windowText" lastClr="000000"/>
                          </a:solidFill>
                          <a:effectLst/>
                        </a:rPr>
                        <a:t>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US" sz="800">
                          <a:solidFill>
                            <a:sysClr val="windowText" lastClr="000000"/>
                          </a:solidFill>
                          <a:effectLst/>
                        </a:rPr>
                        <a:t>99,158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1213679912"/>
                  </a:ext>
                </a:extLst>
              </a:tr>
              <a:tr h="123094">
                <a:tc>
                  <a:txBody>
                    <a:bodyPr/>
                    <a:lstStyle/>
                    <a:p>
                      <a:pPr algn="l">
                        <a:lnSpc>
                          <a:spcPct val="100000"/>
                        </a:lnSpc>
                        <a:spcAft>
                          <a:spcPts val="0"/>
                        </a:spcAft>
                      </a:pPr>
                      <a:r>
                        <a:rPr lang="en-US" sz="800" dirty="0">
                          <a:solidFill>
                            <a:sysClr val="windowText" lastClr="000000"/>
                          </a:solidFill>
                          <a:effectLst/>
                        </a:rPr>
                        <a:t>LA ALTAGRACIA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800" dirty="0">
                          <a:solidFill>
                            <a:sysClr val="windowText" lastClr="000000"/>
                          </a:solidFill>
                          <a:effectLst/>
                        </a:rPr>
                        <a:t>8</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US" sz="800">
                          <a:solidFill>
                            <a:sysClr val="windowText" lastClr="000000"/>
                          </a:solidFill>
                          <a:effectLst/>
                        </a:rPr>
                        <a:t>3</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US" sz="800">
                          <a:solidFill>
                            <a:sysClr val="windowText" lastClr="000000"/>
                          </a:solidFill>
                          <a:effectLst/>
                        </a:rPr>
                        <a:t>446,060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l">
                        <a:lnSpc>
                          <a:spcPct val="100000"/>
                        </a:lnSpc>
                        <a:spcAft>
                          <a:spcPts val="0"/>
                        </a:spcAft>
                      </a:pPr>
                      <a:r>
                        <a:rPr lang="es-DO" sz="800" dirty="0">
                          <a:solidFill>
                            <a:sysClr val="windowText" lastClr="000000"/>
                          </a:solidFill>
                          <a:effectLst/>
                        </a:rPr>
                        <a:t>     </a:t>
                      </a:r>
                      <a:r>
                        <a:rPr lang="es-DO" sz="800" b="1" dirty="0">
                          <a:solidFill>
                            <a:sysClr val="windowText" lastClr="000000"/>
                          </a:solidFill>
                          <a:effectLst/>
                        </a:rPr>
                        <a:t>X</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2437808802"/>
                  </a:ext>
                </a:extLst>
              </a:tr>
              <a:tr h="123094">
                <a:tc>
                  <a:txBody>
                    <a:bodyPr/>
                    <a:lstStyle/>
                    <a:p>
                      <a:pPr algn="l">
                        <a:lnSpc>
                          <a:spcPct val="100000"/>
                        </a:lnSpc>
                        <a:spcAft>
                          <a:spcPts val="0"/>
                        </a:spcAft>
                      </a:pPr>
                      <a:r>
                        <a:rPr lang="en-US" sz="800" dirty="0">
                          <a:solidFill>
                            <a:sysClr val="windowText" lastClr="000000"/>
                          </a:solidFill>
                          <a:effectLst/>
                        </a:rPr>
                        <a:t>LA ROMANA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800" dirty="0">
                          <a:solidFill>
                            <a:sysClr val="windowText" lastClr="000000"/>
                          </a:solidFill>
                          <a:effectLst/>
                        </a:rPr>
                        <a:t>7</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US" sz="800">
                          <a:solidFill>
                            <a:sysClr val="windowText" lastClr="000000"/>
                          </a:solidFill>
                          <a:effectLst/>
                        </a:rPr>
                        <a:t>3</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US" sz="800">
                          <a:solidFill>
                            <a:sysClr val="windowText" lastClr="000000"/>
                          </a:solidFill>
                          <a:effectLst/>
                        </a:rPr>
                        <a:t>287,915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2343376431"/>
                  </a:ext>
                </a:extLst>
              </a:tr>
              <a:tr h="123094">
                <a:tc>
                  <a:txBody>
                    <a:bodyPr/>
                    <a:lstStyle/>
                    <a:p>
                      <a:pPr algn="l">
                        <a:lnSpc>
                          <a:spcPct val="100000"/>
                        </a:lnSpc>
                        <a:spcAft>
                          <a:spcPts val="0"/>
                        </a:spcAft>
                      </a:pPr>
                      <a:r>
                        <a:rPr lang="en-US" sz="800" dirty="0">
                          <a:solidFill>
                            <a:sysClr val="windowText" lastClr="000000"/>
                          </a:solidFill>
                          <a:effectLst/>
                        </a:rPr>
                        <a:t>MONTE PLATA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800" dirty="0">
                          <a:solidFill>
                            <a:sysClr val="windowText" lastClr="000000"/>
                          </a:solidFill>
                          <a:effectLst/>
                        </a:rPr>
                        <a:t>7</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US" sz="800">
                          <a:solidFill>
                            <a:sysClr val="windowText" lastClr="000000"/>
                          </a:solidFill>
                          <a:effectLst/>
                        </a:rPr>
                        <a:t>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US" sz="800">
                          <a:solidFill>
                            <a:sysClr val="windowText" lastClr="000000"/>
                          </a:solidFill>
                          <a:effectLst/>
                        </a:rPr>
                        <a:t>205,499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2256762091"/>
                  </a:ext>
                </a:extLst>
              </a:tr>
              <a:tr h="123094">
                <a:tc>
                  <a:txBody>
                    <a:bodyPr/>
                    <a:lstStyle/>
                    <a:p>
                      <a:pPr algn="l">
                        <a:lnSpc>
                          <a:spcPct val="100000"/>
                        </a:lnSpc>
                        <a:spcAft>
                          <a:spcPts val="0"/>
                        </a:spcAft>
                      </a:pPr>
                      <a:r>
                        <a:rPr lang="es-MX" sz="800" dirty="0">
                          <a:solidFill>
                            <a:sysClr val="windowText" lastClr="000000"/>
                          </a:solidFill>
                          <a:effectLst/>
                        </a:rPr>
                        <a:t>SAN PEDRO MACORÍS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800" dirty="0">
                          <a:solidFill>
                            <a:sysClr val="windowText" lastClr="000000"/>
                          </a:solidFill>
                          <a:effectLst/>
                        </a:rPr>
                        <a:t>5</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US" sz="800">
                          <a:solidFill>
                            <a:sysClr val="windowText" lastClr="000000"/>
                          </a:solidFill>
                          <a:effectLst/>
                        </a:rPr>
                        <a:t>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US" sz="800">
                          <a:solidFill>
                            <a:sysClr val="windowText" lastClr="000000"/>
                          </a:solidFill>
                          <a:effectLst/>
                        </a:rPr>
                        <a:t>337,145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l">
                        <a:lnSpc>
                          <a:spcPct val="100000"/>
                        </a:lnSpc>
                        <a:spcAft>
                          <a:spcPts val="0"/>
                        </a:spcAft>
                      </a:pPr>
                      <a:r>
                        <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8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X</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1660920674"/>
                  </a:ext>
                </a:extLst>
              </a:tr>
              <a:tr h="123094">
                <a:tc>
                  <a:txBody>
                    <a:bodyPr/>
                    <a:lstStyle/>
                    <a:p>
                      <a:pPr algn="l">
                        <a:lnSpc>
                          <a:spcPct val="100000"/>
                        </a:lnSpc>
                        <a:spcAft>
                          <a:spcPts val="0"/>
                        </a:spcAft>
                      </a:pPr>
                      <a:r>
                        <a:rPr lang="en-US" sz="800" dirty="0">
                          <a:solidFill>
                            <a:sysClr val="windowText" lastClr="000000"/>
                          </a:solidFill>
                          <a:effectLst/>
                        </a:rPr>
                        <a:t>HATO MAYOR</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US" sz="800" dirty="0">
                          <a:solidFill>
                            <a:sysClr val="windowText" lastClr="000000"/>
                          </a:solidFill>
                          <a:effectLst/>
                        </a:rPr>
                        <a:t>10</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US" sz="800">
                          <a:solidFill>
                            <a:sysClr val="windowText" lastClr="000000"/>
                          </a:solidFill>
                          <a:effectLst/>
                        </a:rPr>
                        <a:t>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US" sz="800">
                          <a:solidFill>
                            <a:sysClr val="windowText" lastClr="000000"/>
                          </a:solidFill>
                          <a:effectLst/>
                        </a:rPr>
                        <a:t>100,134</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1135893089"/>
                  </a:ext>
                </a:extLst>
              </a:tr>
              <a:tr h="123094">
                <a:tc gridSpan="5">
                  <a:txBody>
                    <a:bodyPr/>
                    <a:lstStyle/>
                    <a:p>
                      <a:pPr algn="ctr">
                        <a:lnSpc>
                          <a:spcPct val="100000"/>
                        </a:lnSpc>
                        <a:spcAft>
                          <a:spcPts val="0"/>
                        </a:spcAft>
                      </a:pPr>
                      <a:r>
                        <a:rPr lang="en-GB" sz="800" dirty="0">
                          <a:solidFill>
                            <a:sysClr val="windowText" lastClr="000000"/>
                          </a:solidFill>
                          <a:effectLst/>
                        </a:rPr>
                        <a:t>REGIÓN NORTE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s-DO"/>
                    </a:p>
                  </a:txBody>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2384723169"/>
                  </a:ext>
                </a:extLst>
              </a:tr>
              <a:tr h="36000">
                <a:tc>
                  <a:txBody>
                    <a:bodyPr/>
                    <a:lstStyle/>
                    <a:p>
                      <a:pPr algn="ctr">
                        <a:lnSpc>
                          <a:spcPct val="100000"/>
                        </a:lnSpc>
                        <a:spcAft>
                          <a:spcPts val="0"/>
                        </a:spcAft>
                      </a:pPr>
                      <a:r>
                        <a:rPr lang="en-GB" sz="800" dirty="0">
                          <a:solidFill>
                            <a:sysClr val="windowText" lastClr="000000"/>
                          </a:solidFill>
                          <a:effectLst/>
                        </a:rPr>
                        <a:t>Provincia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err="1">
                          <a:solidFill>
                            <a:sysClr val="windowText" lastClr="000000"/>
                          </a:solidFill>
                          <a:effectLst/>
                        </a:rPr>
                        <a:t>Cantidad</a:t>
                      </a:r>
                      <a:r>
                        <a:rPr lang="en-GB" sz="800" dirty="0">
                          <a:solidFill>
                            <a:sysClr val="windowText" lastClr="000000"/>
                          </a:solidFill>
                          <a:effectLst/>
                        </a:rPr>
                        <a:t> total de </a:t>
                      </a:r>
                      <a:r>
                        <a:rPr lang="en-GB" sz="800" dirty="0" err="1">
                          <a:solidFill>
                            <a:sysClr val="windowText" lastClr="000000"/>
                          </a:solidFill>
                          <a:effectLst/>
                        </a:rPr>
                        <a:t>bibliotecas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dirty="0">
                          <a:solidFill>
                            <a:sysClr val="windowText" lastClr="000000"/>
                          </a:solidFill>
                          <a:effectLst/>
                        </a:rPr>
                        <a:t>Cantidad bibliotecas públicas activas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Población</a:t>
                      </a:r>
                      <a:endParaRPr lang="es-DO" sz="800">
                        <a:solidFill>
                          <a:sysClr val="windowText" lastClr="000000"/>
                        </a:solidFill>
                        <a:effectLst/>
                      </a:endParaRPr>
                    </a:p>
                    <a:p>
                      <a:pPr algn="ctr">
                        <a:lnSpc>
                          <a:spcPct val="100000"/>
                        </a:lnSpc>
                        <a:spcAft>
                          <a:spcPts val="0"/>
                        </a:spcAft>
                      </a:pPr>
                      <a:r>
                        <a:rPr lang="en-GB" sz="800">
                          <a:solidFill>
                            <a:sysClr val="windowText" lastClr="000000"/>
                          </a:solidFill>
                          <a:effectLst/>
                        </a:rPr>
                        <a:t>(ONE, 2022)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dirty="0">
                          <a:solidFill>
                            <a:sysClr val="windowText" lastClr="000000"/>
                          </a:solidFill>
                          <a:effectLst/>
                        </a:rPr>
                        <a:t>Satisface lo requerido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756828583"/>
                  </a:ext>
                </a:extLst>
              </a:tr>
              <a:tr h="36000">
                <a:tc>
                  <a:txBody>
                    <a:bodyPr/>
                    <a:lstStyle/>
                    <a:p>
                      <a:pPr algn="l">
                        <a:lnSpc>
                          <a:spcPct val="100000"/>
                        </a:lnSpc>
                        <a:spcAft>
                          <a:spcPts val="0"/>
                        </a:spcAft>
                      </a:pPr>
                      <a:r>
                        <a:rPr lang="en-GB" sz="800" dirty="0">
                          <a:solidFill>
                            <a:sysClr val="windowText" lastClr="000000"/>
                          </a:solidFill>
                          <a:effectLst/>
                        </a:rPr>
                        <a:t>DAJABÓN</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14</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74,809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2819966771"/>
                  </a:ext>
                </a:extLst>
              </a:tr>
              <a:tr h="36000">
                <a:tc>
                  <a:txBody>
                    <a:bodyPr/>
                    <a:lstStyle/>
                    <a:p>
                      <a:pPr algn="l">
                        <a:lnSpc>
                          <a:spcPct val="100000"/>
                        </a:lnSpc>
                        <a:spcAft>
                          <a:spcPts val="0"/>
                        </a:spcAft>
                      </a:pPr>
                      <a:r>
                        <a:rPr lang="en-GB" sz="800" dirty="0">
                          <a:solidFill>
                            <a:sysClr val="windowText" lastClr="000000"/>
                          </a:solidFill>
                          <a:effectLst/>
                        </a:rPr>
                        <a:t>DUARTE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14</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308,353</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2553440275"/>
                  </a:ext>
                </a:extLst>
              </a:tr>
              <a:tr h="36000">
                <a:tc>
                  <a:txBody>
                    <a:bodyPr/>
                    <a:lstStyle/>
                    <a:p>
                      <a:pPr algn="l">
                        <a:lnSpc>
                          <a:spcPct val="100000"/>
                        </a:lnSpc>
                        <a:spcAft>
                          <a:spcPts val="0"/>
                        </a:spcAft>
                      </a:pPr>
                      <a:r>
                        <a:rPr lang="en-GB" sz="800">
                          <a:solidFill>
                            <a:sysClr val="windowText" lastClr="000000"/>
                          </a:solidFill>
                          <a:effectLst/>
                        </a:rPr>
                        <a:t>ESPAILLAT</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17</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13</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233,636</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821544297"/>
                  </a:ext>
                </a:extLst>
              </a:tr>
              <a:tr h="36000">
                <a:tc>
                  <a:txBody>
                    <a:bodyPr/>
                    <a:lstStyle/>
                    <a:p>
                      <a:pPr algn="l">
                        <a:lnSpc>
                          <a:spcPct val="100000"/>
                        </a:lnSpc>
                        <a:spcAft>
                          <a:spcPts val="0"/>
                        </a:spcAft>
                      </a:pPr>
                      <a:r>
                        <a:rPr lang="en-GB" sz="800" dirty="0">
                          <a:solidFill>
                            <a:sysClr val="windowText" lastClr="000000"/>
                          </a:solidFill>
                          <a:effectLst/>
                        </a:rPr>
                        <a:t>LA VEGA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13</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442,720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3797540571"/>
                  </a:ext>
                </a:extLst>
              </a:tr>
              <a:tr h="36000">
                <a:tc>
                  <a:txBody>
                    <a:bodyPr/>
                    <a:lstStyle/>
                    <a:p>
                      <a:pPr algn="l">
                        <a:lnSpc>
                          <a:spcPct val="100000"/>
                        </a:lnSpc>
                        <a:spcAft>
                          <a:spcPts val="0"/>
                        </a:spcAft>
                      </a:pPr>
                      <a:r>
                        <a:rPr lang="en-GB" sz="800" dirty="0">
                          <a:solidFill>
                            <a:sysClr val="windowText" lastClr="000000"/>
                          </a:solidFill>
                          <a:effectLst/>
                        </a:rPr>
                        <a:t>MARÍA TRINIDAD SANCHEZ</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4</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4</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156,633</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2549676716"/>
                  </a:ext>
                </a:extLst>
              </a:tr>
              <a:tr h="36000">
                <a:tc>
                  <a:txBody>
                    <a:bodyPr/>
                    <a:lstStyle/>
                    <a:p>
                      <a:pPr algn="l">
                        <a:lnSpc>
                          <a:spcPct val="100000"/>
                        </a:lnSpc>
                        <a:spcAft>
                          <a:spcPts val="0"/>
                        </a:spcAft>
                      </a:pPr>
                      <a:r>
                        <a:rPr lang="en-GB" sz="800" dirty="0">
                          <a:solidFill>
                            <a:sysClr val="windowText" lastClr="000000"/>
                          </a:solidFill>
                          <a:effectLst/>
                        </a:rPr>
                        <a:t>MONTE CRISTI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13</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10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123,519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3943762341"/>
                  </a:ext>
                </a:extLst>
              </a:tr>
              <a:tr h="36000">
                <a:tc>
                  <a:txBody>
                    <a:bodyPr/>
                    <a:lstStyle/>
                    <a:p>
                      <a:pPr algn="l">
                        <a:lnSpc>
                          <a:spcPct val="100000"/>
                        </a:lnSpc>
                        <a:spcAft>
                          <a:spcPts val="0"/>
                        </a:spcAft>
                      </a:pPr>
                      <a:r>
                        <a:rPr lang="en-GB" sz="800" dirty="0">
                          <a:solidFill>
                            <a:sysClr val="windowText" lastClr="000000"/>
                          </a:solidFill>
                          <a:effectLst/>
                        </a:rPr>
                        <a:t>PUERTO PLATA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15</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338,354</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939046112"/>
                  </a:ext>
                </a:extLst>
              </a:tr>
              <a:tr h="36000">
                <a:tc>
                  <a:txBody>
                    <a:bodyPr/>
                    <a:lstStyle/>
                    <a:p>
                      <a:pPr algn="l">
                        <a:lnSpc>
                          <a:spcPct val="100000"/>
                        </a:lnSpc>
                        <a:spcAft>
                          <a:spcPts val="0"/>
                        </a:spcAft>
                      </a:pPr>
                      <a:r>
                        <a:rPr lang="en-GB" sz="800" dirty="0">
                          <a:solidFill>
                            <a:sysClr val="windowText" lastClr="000000"/>
                          </a:solidFill>
                          <a:effectLst/>
                        </a:rPr>
                        <a:t>HERMANAS MIRABAL</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4</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96,441</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173053777"/>
                  </a:ext>
                </a:extLst>
              </a:tr>
              <a:tr h="36000">
                <a:tc>
                  <a:txBody>
                    <a:bodyPr/>
                    <a:lstStyle/>
                    <a:p>
                      <a:pPr algn="l">
                        <a:lnSpc>
                          <a:spcPct val="100000"/>
                        </a:lnSpc>
                        <a:spcAft>
                          <a:spcPts val="0"/>
                        </a:spcAft>
                      </a:pPr>
                      <a:r>
                        <a:rPr lang="en-GB" sz="800" dirty="0">
                          <a:solidFill>
                            <a:sysClr val="windowText" lastClr="000000"/>
                          </a:solidFill>
                          <a:effectLst/>
                        </a:rPr>
                        <a:t>SAMANÁ</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3</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3</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111,987</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2106548434"/>
                  </a:ext>
                </a:extLst>
              </a:tr>
              <a:tr h="36000">
                <a:tc>
                  <a:txBody>
                    <a:bodyPr/>
                    <a:lstStyle/>
                    <a:p>
                      <a:pPr algn="l">
                        <a:lnSpc>
                          <a:spcPct val="100000"/>
                        </a:lnSpc>
                        <a:spcAft>
                          <a:spcPts val="0"/>
                        </a:spcAft>
                      </a:pPr>
                      <a:r>
                        <a:rPr lang="en-GB" sz="800" dirty="0">
                          <a:solidFill>
                            <a:sysClr val="windowText" lastClr="000000"/>
                          </a:solidFill>
                          <a:effectLst/>
                        </a:rPr>
                        <a:t>SÁNCHEZ RAMÍREZ</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5</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4</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162,642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1255093750"/>
                  </a:ext>
                </a:extLst>
              </a:tr>
              <a:tr h="36000">
                <a:tc>
                  <a:txBody>
                    <a:bodyPr/>
                    <a:lstStyle/>
                    <a:p>
                      <a:pPr algn="l">
                        <a:lnSpc>
                          <a:spcPct val="100000"/>
                        </a:lnSpc>
                        <a:spcAft>
                          <a:spcPts val="0"/>
                        </a:spcAft>
                      </a:pPr>
                      <a:r>
                        <a:rPr lang="en-GB" sz="800" dirty="0">
                          <a:solidFill>
                            <a:sysClr val="windowText" lastClr="000000"/>
                          </a:solidFill>
                          <a:effectLst/>
                        </a:rPr>
                        <a:t>SANTIAGO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43</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20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1,074,684</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477289803"/>
                  </a:ext>
                </a:extLst>
              </a:tr>
              <a:tr h="36000">
                <a:tc>
                  <a:txBody>
                    <a:bodyPr/>
                    <a:lstStyle/>
                    <a:p>
                      <a:pPr algn="l">
                        <a:lnSpc>
                          <a:spcPct val="100000"/>
                        </a:lnSpc>
                        <a:spcAft>
                          <a:spcPts val="0"/>
                        </a:spcAft>
                      </a:pPr>
                      <a:r>
                        <a:rPr lang="en-GB" sz="800" dirty="0">
                          <a:solidFill>
                            <a:sysClr val="windowText" lastClr="000000"/>
                          </a:solidFill>
                          <a:effectLst/>
                        </a:rPr>
                        <a:t>SANTIAGO RODRÍGUEZ</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1</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1</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64,635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1957631746"/>
                  </a:ext>
                </a:extLst>
              </a:tr>
              <a:tr h="36000">
                <a:tc>
                  <a:txBody>
                    <a:bodyPr/>
                    <a:lstStyle/>
                    <a:p>
                      <a:pPr algn="l">
                        <a:lnSpc>
                          <a:spcPct val="100000"/>
                        </a:lnSpc>
                        <a:spcAft>
                          <a:spcPts val="0"/>
                        </a:spcAft>
                      </a:pPr>
                      <a:r>
                        <a:rPr lang="en-GB" sz="800" dirty="0">
                          <a:solidFill>
                            <a:sysClr val="windowText" lastClr="000000"/>
                          </a:solidFill>
                          <a:effectLst/>
                        </a:rPr>
                        <a:t>VALVERDE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13</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6</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183,738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3590328669"/>
                  </a:ext>
                </a:extLst>
              </a:tr>
              <a:tr h="36000">
                <a:tc>
                  <a:txBody>
                    <a:bodyPr/>
                    <a:lstStyle/>
                    <a:p>
                      <a:pPr algn="l">
                        <a:lnSpc>
                          <a:spcPct val="100000"/>
                        </a:lnSpc>
                        <a:spcAft>
                          <a:spcPts val="0"/>
                        </a:spcAft>
                      </a:pPr>
                      <a:r>
                        <a:rPr lang="en-GB" sz="800" dirty="0">
                          <a:solidFill>
                            <a:sysClr val="windowText" lastClr="000000"/>
                          </a:solidFill>
                          <a:effectLst/>
                        </a:rPr>
                        <a:t>MOSE</a:t>
                      </a:r>
                      <a:r>
                        <a:rPr lang="es-ES" sz="800" dirty="0">
                          <a:solidFill>
                            <a:sysClr val="windowText" lastClr="000000"/>
                          </a:solidFill>
                          <a:effectLst/>
                        </a:rPr>
                        <a:t>Ñ</a:t>
                      </a:r>
                      <a:r>
                        <a:rPr lang="en-GB" sz="800" dirty="0">
                          <a:solidFill>
                            <a:sysClr val="windowText" lastClr="000000"/>
                          </a:solidFill>
                          <a:effectLst/>
                        </a:rPr>
                        <a:t>OR NOUEL</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4</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dirty="0">
                          <a:solidFill>
                            <a:sysClr val="windowText" lastClr="000000"/>
                          </a:solidFill>
                          <a:effectLst/>
                        </a:rPr>
                        <a:t>195,547</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tc>
                <a:extLst>
                  <a:ext uri="{0D108BD9-81ED-4DB2-BD59-A6C34878D82A}">
                    <a16:rowId xmlns:a16="http://schemas.microsoft.com/office/drawing/2014/main" val="1764504962"/>
                  </a:ext>
                </a:extLst>
              </a:tr>
              <a:tr h="123094">
                <a:tc gridSpan="5">
                  <a:txBody>
                    <a:bodyPr/>
                    <a:lstStyle/>
                    <a:p>
                      <a:pPr algn="ctr">
                        <a:lnSpc>
                          <a:spcPct val="100000"/>
                        </a:lnSpc>
                        <a:spcAft>
                          <a:spcPts val="0"/>
                        </a:spcAft>
                      </a:pPr>
                      <a:r>
                        <a:rPr lang="en-GB" sz="800" dirty="0">
                          <a:solidFill>
                            <a:sysClr val="windowText" lastClr="000000"/>
                          </a:solidFill>
                          <a:effectLst/>
                        </a:rPr>
                        <a:t>REGIÓN SUROESTE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s-DO"/>
                    </a:p>
                  </a:txBody>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4160890453"/>
                  </a:ext>
                </a:extLst>
              </a:tr>
              <a:tr h="0">
                <a:tc>
                  <a:txBody>
                    <a:bodyPr/>
                    <a:lstStyle/>
                    <a:p>
                      <a:pPr marL="20320" algn="ctr">
                        <a:lnSpc>
                          <a:spcPct val="100000"/>
                        </a:lnSpc>
                        <a:spcAft>
                          <a:spcPts val="0"/>
                        </a:spcAft>
                      </a:pPr>
                      <a:r>
                        <a:rPr lang="en-GB" sz="800" dirty="0">
                          <a:solidFill>
                            <a:sysClr val="windowText" lastClr="000000"/>
                          </a:solidFill>
                          <a:effectLst/>
                        </a:rPr>
                        <a:t>Provincia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err="1">
                          <a:solidFill>
                            <a:sysClr val="windowText" lastClr="000000"/>
                          </a:solidFill>
                          <a:effectLst/>
                        </a:rPr>
                        <a:t>Cantidad</a:t>
                      </a:r>
                      <a:r>
                        <a:rPr lang="en-GB" sz="800" dirty="0">
                          <a:solidFill>
                            <a:sysClr val="windowText" lastClr="000000"/>
                          </a:solidFill>
                          <a:effectLst/>
                        </a:rPr>
                        <a:t> de </a:t>
                      </a:r>
                      <a:r>
                        <a:rPr lang="en-GB" sz="800" dirty="0" err="1">
                          <a:solidFill>
                            <a:sysClr val="windowText" lastClr="000000"/>
                          </a:solidFill>
                          <a:effectLst/>
                        </a:rPr>
                        <a:t>bibliotecas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dirty="0">
                          <a:solidFill>
                            <a:sysClr val="windowText" lastClr="000000"/>
                          </a:solidFill>
                          <a:effectLst/>
                        </a:rPr>
                        <a:t>Cantidad bibliotecas públicas activas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Población</a:t>
                      </a:r>
                      <a:endParaRPr lang="es-DO" sz="800">
                        <a:solidFill>
                          <a:sysClr val="windowText" lastClr="000000"/>
                        </a:solidFill>
                        <a:effectLst/>
                      </a:endParaRPr>
                    </a:p>
                    <a:p>
                      <a:pPr algn="ctr">
                        <a:lnSpc>
                          <a:spcPct val="100000"/>
                        </a:lnSpc>
                        <a:spcAft>
                          <a:spcPts val="0"/>
                        </a:spcAft>
                      </a:pPr>
                      <a:r>
                        <a:rPr lang="en-GB" sz="800">
                          <a:solidFill>
                            <a:sysClr val="windowText" lastClr="000000"/>
                          </a:solidFill>
                          <a:effectLst/>
                        </a:rPr>
                        <a:t>(ONE, 2022)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dirty="0">
                          <a:solidFill>
                            <a:sysClr val="windowText" lastClr="000000"/>
                          </a:solidFill>
                          <a:effectLst/>
                        </a:rPr>
                        <a:t>Satisface lo requerido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2142266206"/>
                  </a:ext>
                </a:extLst>
              </a:tr>
              <a:tr h="123094">
                <a:tc>
                  <a:txBody>
                    <a:bodyPr/>
                    <a:lstStyle/>
                    <a:p>
                      <a:pPr marL="20320" algn="l">
                        <a:lnSpc>
                          <a:spcPct val="100000"/>
                        </a:lnSpc>
                        <a:spcAft>
                          <a:spcPts val="0"/>
                        </a:spcAft>
                      </a:pPr>
                      <a:r>
                        <a:rPr lang="en-GB" sz="800" dirty="0">
                          <a:solidFill>
                            <a:sysClr val="windowText" lastClr="000000"/>
                          </a:solidFill>
                          <a:effectLst/>
                        </a:rPr>
                        <a:t>AZUA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19</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15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240,209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1017204914"/>
                  </a:ext>
                </a:extLst>
              </a:tr>
              <a:tr h="123094">
                <a:tc>
                  <a:txBody>
                    <a:bodyPr/>
                    <a:lstStyle/>
                    <a:p>
                      <a:pPr marL="20320" algn="l">
                        <a:lnSpc>
                          <a:spcPct val="100000"/>
                        </a:lnSpc>
                        <a:spcAft>
                          <a:spcPts val="0"/>
                        </a:spcAft>
                      </a:pPr>
                      <a:r>
                        <a:rPr lang="en-GB" sz="800" dirty="0">
                          <a:solidFill>
                            <a:sysClr val="windowText" lastClr="000000"/>
                          </a:solidFill>
                          <a:effectLst/>
                        </a:rPr>
                        <a:t>BAHORUCO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6</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4</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108,717</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3545569547"/>
                  </a:ext>
                </a:extLst>
              </a:tr>
              <a:tr h="123094">
                <a:tc>
                  <a:txBody>
                    <a:bodyPr/>
                    <a:lstStyle/>
                    <a:p>
                      <a:pPr marL="20320" algn="l">
                        <a:lnSpc>
                          <a:spcPct val="100000"/>
                        </a:lnSpc>
                        <a:spcAft>
                          <a:spcPts val="0"/>
                        </a:spcAft>
                      </a:pPr>
                      <a:r>
                        <a:rPr lang="en-GB" sz="800" dirty="0">
                          <a:solidFill>
                            <a:sysClr val="windowText" lastClr="000000"/>
                          </a:solidFill>
                          <a:effectLst/>
                        </a:rPr>
                        <a:t>BARAHONA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16</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200,886</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155560041"/>
                  </a:ext>
                </a:extLst>
              </a:tr>
              <a:tr h="123094">
                <a:tc>
                  <a:txBody>
                    <a:bodyPr/>
                    <a:lstStyle/>
                    <a:p>
                      <a:pPr marL="20320" algn="l">
                        <a:lnSpc>
                          <a:spcPct val="100000"/>
                        </a:lnSpc>
                        <a:spcAft>
                          <a:spcPts val="0"/>
                        </a:spcAft>
                      </a:pPr>
                      <a:r>
                        <a:rPr lang="en-GB" sz="800" dirty="0">
                          <a:solidFill>
                            <a:sysClr val="windowText" lastClr="000000"/>
                          </a:solidFill>
                          <a:effectLst/>
                        </a:rPr>
                        <a:t>ELÍAS PIÑA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15</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64,615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676874519"/>
                  </a:ext>
                </a:extLst>
              </a:tr>
              <a:tr h="123094">
                <a:tc>
                  <a:txBody>
                    <a:bodyPr/>
                    <a:lstStyle/>
                    <a:p>
                      <a:pPr marL="20320" algn="l">
                        <a:lnSpc>
                          <a:spcPct val="100000"/>
                        </a:lnSpc>
                        <a:spcAft>
                          <a:spcPts val="0"/>
                        </a:spcAft>
                      </a:pPr>
                      <a:r>
                        <a:rPr lang="en-GB" sz="800" dirty="0">
                          <a:solidFill>
                            <a:sysClr val="windowText" lastClr="000000"/>
                          </a:solidFill>
                          <a:effectLst/>
                        </a:rPr>
                        <a:t>INDEPENDENCIA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5</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ES" sz="800">
                          <a:solidFill>
                            <a:sysClr val="windowText" lastClr="000000"/>
                          </a:solidFill>
                          <a:effectLst/>
                        </a:rPr>
                        <a:t>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s-ES" sz="800">
                          <a:solidFill>
                            <a:sysClr val="windowText" lastClr="000000"/>
                          </a:solidFill>
                          <a:effectLst/>
                        </a:rPr>
                        <a:t>60,689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4079028398"/>
                  </a:ext>
                </a:extLst>
              </a:tr>
              <a:tr h="123094">
                <a:tc>
                  <a:txBody>
                    <a:bodyPr/>
                    <a:lstStyle/>
                    <a:p>
                      <a:pPr marL="20320" algn="l">
                        <a:lnSpc>
                          <a:spcPct val="100000"/>
                        </a:lnSpc>
                        <a:spcAft>
                          <a:spcPts val="0"/>
                        </a:spcAft>
                      </a:pPr>
                      <a:r>
                        <a:rPr lang="en-GB" sz="800" dirty="0">
                          <a:solidFill>
                            <a:sysClr val="windowText" lastClr="000000"/>
                          </a:solidFill>
                          <a:effectLst/>
                        </a:rPr>
                        <a:t>PEDERNALES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4</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34,375</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3782522291"/>
                  </a:ext>
                </a:extLst>
              </a:tr>
              <a:tr h="123094">
                <a:tc>
                  <a:txBody>
                    <a:bodyPr/>
                    <a:lstStyle/>
                    <a:p>
                      <a:pPr marL="20320" algn="l">
                        <a:lnSpc>
                          <a:spcPct val="100000"/>
                        </a:lnSpc>
                        <a:spcAft>
                          <a:spcPts val="0"/>
                        </a:spcAft>
                      </a:pPr>
                      <a:r>
                        <a:rPr lang="en-GB" sz="800" dirty="0">
                          <a:solidFill>
                            <a:sysClr val="windowText" lastClr="000000"/>
                          </a:solidFill>
                          <a:effectLst/>
                        </a:rPr>
                        <a:t>PERAVIA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DO" sz="800" dirty="0">
                          <a:solidFill>
                            <a:sysClr val="windowText" lastClr="000000"/>
                          </a:solidFill>
                          <a:effectLst/>
                        </a:rPr>
                        <a:t>8</a:t>
                      </a:r>
                      <a:endParaRPr lang="es-DO" sz="8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s-DO" sz="800">
                          <a:solidFill>
                            <a:sysClr val="windowText" lastClr="000000"/>
                          </a:solidFill>
                          <a:effectLst/>
                        </a:rPr>
                        <a:t>7</a:t>
                      </a:r>
                      <a:endParaRPr lang="es-DO" sz="80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198" marR="14198" marT="0" marB="0"/>
                </a:tc>
                <a:tc>
                  <a:txBody>
                    <a:bodyPr/>
                    <a:lstStyle/>
                    <a:p>
                      <a:pPr algn="ctr">
                        <a:lnSpc>
                          <a:spcPct val="100000"/>
                        </a:lnSpc>
                        <a:spcAft>
                          <a:spcPts val="0"/>
                        </a:spcAft>
                      </a:pPr>
                      <a:r>
                        <a:rPr lang="es-DO" sz="800">
                          <a:solidFill>
                            <a:sysClr val="windowText" lastClr="000000"/>
                          </a:solidFill>
                          <a:effectLst/>
                        </a:rPr>
                        <a:t>209,372</a:t>
                      </a:r>
                      <a:endParaRPr lang="es-DO" sz="80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DO"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198" marR="14198" marT="0" marB="0"/>
                </a:tc>
                <a:extLst>
                  <a:ext uri="{0D108BD9-81ED-4DB2-BD59-A6C34878D82A}">
                    <a16:rowId xmlns:a16="http://schemas.microsoft.com/office/drawing/2014/main" val="2871988650"/>
                  </a:ext>
                </a:extLst>
              </a:tr>
              <a:tr h="123094">
                <a:tc>
                  <a:txBody>
                    <a:bodyPr/>
                    <a:lstStyle/>
                    <a:p>
                      <a:pPr marL="20320" algn="l">
                        <a:lnSpc>
                          <a:spcPct val="100000"/>
                        </a:lnSpc>
                        <a:spcAft>
                          <a:spcPts val="0"/>
                        </a:spcAft>
                      </a:pPr>
                      <a:r>
                        <a:rPr lang="en-GB" sz="800" dirty="0">
                          <a:solidFill>
                            <a:sysClr val="windowText" lastClr="000000"/>
                          </a:solidFill>
                          <a:effectLst/>
                        </a:rPr>
                        <a:t>SAN CRISTÓBAL</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22</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11</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688,828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extLst>
                  <a:ext uri="{0D108BD9-81ED-4DB2-BD59-A6C34878D82A}">
                    <a16:rowId xmlns:a16="http://schemas.microsoft.com/office/drawing/2014/main" val="3101452979"/>
                  </a:ext>
                </a:extLst>
              </a:tr>
              <a:tr h="123094">
                <a:tc>
                  <a:txBody>
                    <a:bodyPr/>
                    <a:lstStyle/>
                    <a:p>
                      <a:pPr marL="20320" algn="l">
                        <a:lnSpc>
                          <a:spcPct val="100000"/>
                        </a:lnSpc>
                        <a:spcAft>
                          <a:spcPts val="0"/>
                        </a:spcAft>
                      </a:pPr>
                      <a:r>
                        <a:rPr lang="en-GB" sz="800" dirty="0">
                          <a:solidFill>
                            <a:sysClr val="windowText" lastClr="000000"/>
                          </a:solidFill>
                          <a:effectLst/>
                        </a:rPr>
                        <a:t>SAN JUAN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25</a:t>
                      </a:r>
                      <a:endParaRPr lang="es-DO" sz="8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19</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algn="ctr">
                        <a:lnSpc>
                          <a:spcPct val="100000"/>
                        </a:lnSpc>
                        <a:spcAft>
                          <a:spcPts val="0"/>
                        </a:spcAft>
                      </a:pPr>
                      <a:r>
                        <a:rPr lang="en-GB" sz="800">
                          <a:solidFill>
                            <a:sysClr val="windowText" lastClr="000000"/>
                          </a:solidFill>
                          <a:effectLst/>
                        </a:rPr>
                        <a:t>244,668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4198" marR="14198" marT="0" marB="0"/>
                </a:tc>
                <a:extLst>
                  <a:ext uri="{0D108BD9-81ED-4DB2-BD59-A6C34878D82A}">
                    <a16:rowId xmlns:a16="http://schemas.microsoft.com/office/drawing/2014/main" val="3891079627"/>
                  </a:ext>
                </a:extLst>
              </a:tr>
              <a:tr h="123094">
                <a:tc>
                  <a:txBody>
                    <a:bodyPr/>
                    <a:lstStyle/>
                    <a:p>
                      <a:pPr marL="20320" algn="l">
                        <a:lnSpc>
                          <a:spcPct val="100000"/>
                        </a:lnSpc>
                        <a:spcAft>
                          <a:spcPts val="0"/>
                        </a:spcAft>
                      </a:pPr>
                      <a:r>
                        <a:rPr lang="en-GB" sz="800" dirty="0">
                          <a:solidFill>
                            <a:sysClr val="windowText" lastClr="000000"/>
                          </a:solidFill>
                          <a:effectLst/>
                        </a:rPr>
                        <a:t>SAN JOSÉ DE OCOA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ES" sz="800" dirty="0">
                          <a:solidFill>
                            <a:sysClr val="windowText" lastClr="000000"/>
                          </a:solidFill>
                          <a:effectLst/>
                        </a:rPr>
                        <a:t>2</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s-ES" sz="800">
                          <a:solidFill>
                            <a:sysClr val="windowText" lastClr="000000"/>
                          </a:solidFill>
                          <a:effectLst/>
                        </a:rPr>
                        <a:t>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s-ES" sz="800" dirty="0">
                          <a:solidFill>
                            <a:sysClr val="windowText" lastClr="000000"/>
                          </a:solidFill>
                          <a:effectLst/>
                        </a:rPr>
                        <a:t>69,082</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B w="12700" cap="flat" cmpd="sng" algn="ctr">
                      <a:solidFill>
                        <a:schemeClr val="tx1"/>
                      </a:solidFill>
                      <a:prstDash val="solid"/>
                      <a:round/>
                      <a:headEnd type="none" w="med" len="med"/>
                      <a:tailEnd type="none" w="med" len="med"/>
                    </a:lnB>
                  </a:tcPr>
                </a:tc>
                <a:tc>
                  <a:txBody>
                    <a:bodyPr/>
                    <a:lstStyle/>
                    <a:p>
                      <a:pPr marL="342900" lvl="0" indent="-342900" algn="ctr">
                        <a:lnSpc>
                          <a:spcPct val="100000"/>
                        </a:lnSpc>
                        <a:spcAft>
                          <a:spcPts val="0"/>
                        </a:spcAft>
                        <a:buClr>
                          <a:srgbClr val="538135"/>
                        </a:buClr>
                        <a:buSzPts val="1000"/>
                        <a:buFont typeface="Wingdings" panose="05000000000000000000" pitchFamily="2" charset="2"/>
                        <a:buChar char=""/>
                      </a:pPr>
                      <a:r>
                        <a:rPr lang="es-E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4198" marR="14198"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1486491"/>
                  </a:ext>
                </a:extLst>
              </a:tr>
              <a:tr h="0">
                <a:tc gridSpan="5">
                  <a:txBody>
                    <a:bodyPr/>
                    <a:lstStyle/>
                    <a:p>
                      <a:pPr algn="ctr">
                        <a:lnSpc>
                          <a:spcPct val="100000"/>
                        </a:lnSpc>
                        <a:spcAft>
                          <a:spcPts val="0"/>
                        </a:spcAft>
                      </a:pPr>
                      <a:r>
                        <a:rPr lang="en-GB" sz="800" dirty="0">
                          <a:solidFill>
                            <a:sysClr val="windowText" lastClr="000000"/>
                          </a:solidFill>
                          <a:effectLst/>
                        </a:rPr>
                        <a:t>GRAN SANTO DOMINGO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s-DO"/>
                    </a:p>
                  </a:txBody>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1499801533"/>
                  </a:ext>
                </a:extLst>
              </a:tr>
              <a:tr h="78201">
                <a:tc>
                  <a:txBody>
                    <a:bodyPr/>
                    <a:lstStyle/>
                    <a:p>
                      <a:pPr algn="ctr">
                        <a:lnSpc>
                          <a:spcPct val="100000"/>
                        </a:lnSpc>
                        <a:spcAft>
                          <a:spcPts val="0"/>
                        </a:spcAft>
                      </a:pPr>
                      <a:r>
                        <a:rPr lang="es-DO" sz="800" dirty="0">
                          <a:solidFill>
                            <a:sysClr val="windowText" lastClr="000000"/>
                          </a:solidFill>
                          <a:effectLst/>
                        </a:rPr>
                        <a:t>Municipio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err="1">
                          <a:solidFill>
                            <a:sysClr val="windowText" lastClr="000000"/>
                          </a:solidFill>
                          <a:effectLst/>
                        </a:rPr>
                        <a:t>Cantidad</a:t>
                      </a:r>
                      <a:r>
                        <a:rPr lang="en-GB" sz="800" dirty="0">
                          <a:solidFill>
                            <a:sysClr val="windowText" lastClr="000000"/>
                          </a:solidFill>
                          <a:effectLst/>
                        </a:rPr>
                        <a:t> de </a:t>
                      </a:r>
                      <a:r>
                        <a:rPr lang="en-GB" sz="800" dirty="0" err="1">
                          <a:solidFill>
                            <a:sysClr val="windowText" lastClr="000000"/>
                          </a:solidFill>
                          <a:effectLst/>
                        </a:rPr>
                        <a:t>bibliotecas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s-ES" sz="800" dirty="0">
                          <a:solidFill>
                            <a:sysClr val="windowText" lastClr="000000"/>
                          </a:solidFill>
                          <a:effectLst/>
                        </a:rPr>
                        <a:t>Cantidad bibliotecas públicas activas</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s-ES" sz="800">
                          <a:solidFill>
                            <a:sysClr val="windowText" lastClr="000000"/>
                          </a:solidFill>
                          <a:effectLst/>
                        </a:rPr>
                        <a:t>Población</a:t>
                      </a:r>
                      <a:endParaRPr lang="es-DO" sz="800">
                        <a:solidFill>
                          <a:sysClr val="windowText" lastClr="000000"/>
                        </a:solidFill>
                        <a:effectLst/>
                      </a:endParaRPr>
                    </a:p>
                    <a:p>
                      <a:pPr algn="ctr">
                        <a:lnSpc>
                          <a:spcPct val="100000"/>
                        </a:lnSpc>
                        <a:spcAft>
                          <a:spcPts val="0"/>
                        </a:spcAft>
                      </a:pPr>
                      <a:r>
                        <a:rPr lang="en-GB" sz="800">
                          <a:solidFill>
                            <a:sysClr val="windowText" lastClr="000000"/>
                          </a:solidFill>
                          <a:effectLst/>
                        </a:rPr>
                        <a:t>(ONE, 2022)</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es-ES" sz="800" dirty="0">
                          <a:solidFill>
                            <a:sysClr val="windowText" lastClr="000000"/>
                          </a:solidFill>
                          <a:effectLst/>
                        </a:rPr>
                        <a:t>Satisface lo requerido</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176498"/>
                  </a:ext>
                </a:extLst>
              </a:tr>
              <a:tr h="123094">
                <a:tc>
                  <a:txBody>
                    <a:bodyPr/>
                    <a:lstStyle/>
                    <a:p>
                      <a:pPr algn="l">
                        <a:lnSpc>
                          <a:spcPct val="100000"/>
                        </a:lnSpc>
                        <a:spcAft>
                          <a:spcPts val="0"/>
                        </a:spcAft>
                      </a:pPr>
                      <a:r>
                        <a:rPr lang="es-DO" sz="800" dirty="0">
                          <a:solidFill>
                            <a:sysClr val="windowText" lastClr="000000"/>
                          </a:solidFill>
                          <a:effectLst/>
                        </a:rPr>
                        <a:t>SANTO DOMINGO DE GUZMAN (DISTRITO NACIONAL)</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n-GB" sz="800" dirty="0">
                          <a:solidFill>
                            <a:sysClr val="windowText" lastClr="000000"/>
                          </a:solidFill>
                          <a:effectLst/>
                        </a:rPr>
                        <a:t>77</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30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ctr">
                        <a:lnSpc>
                          <a:spcPct val="100000"/>
                        </a:lnSpc>
                        <a:spcAft>
                          <a:spcPts val="0"/>
                        </a:spcAft>
                      </a:pPr>
                      <a:r>
                        <a:rPr lang="en-GB" sz="800">
                          <a:solidFill>
                            <a:sysClr val="windowText" lastClr="000000"/>
                          </a:solidFill>
                          <a:effectLst/>
                        </a:rPr>
                        <a:t>1,029,110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marL="342900" lvl="0" indent="-342900" algn="ctr">
                        <a:lnSpc>
                          <a:spcPct val="100000"/>
                        </a:lnSpc>
                        <a:spcAft>
                          <a:spcPts val="0"/>
                        </a:spcAft>
                        <a:buClr>
                          <a:srgbClr val="538135"/>
                        </a:buClr>
                        <a:buFont typeface="Wingdings" panose="05000000000000000000" pitchFamily="2" charset="2"/>
                        <a:buChar char=""/>
                      </a:pPr>
                      <a:r>
                        <a:rPr lang="en-US"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extLst>
                  <a:ext uri="{0D108BD9-81ED-4DB2-BD59-A6C34878D82A}">
                    <a16:rowId xmlns:a16="http://schemas.microsoft.com/office/drawing/2014/main" val="2704604515"/>
                  </a:ext>
                </a:extLst>
              </a:tr>
              <a:tr h="123094">
                <a:tc>
                  <a:txBody>
                    <a:bodyPr/>
                    <a:lstStyle/>
                    <a:p>
                      <a:pPr algn="l">
                        <a:lnSpc>
                          <a:spcPct val="100000"/>
                        </a:lnSpc>
                        <a:spcAft>
                          <a:spcPts val="0"/>
                        </a:spcAft>
                      </a:pPr>
                      <a:r>
                        <a:rPr lang="es-DO" sz="800" dirty="0">
                          <a:solidFill>
                            <a:sysClr val="windowText" lastClr="000000"/>
                          </a:solidFill>
                          <a:effectLst/>
                        </a:rPr>
                        <a:t>SANTO DOMINGO ESTE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DO" sz="800" dirty="0">
                          <a:solidFill>
                            <a:sysClr val="windowText" lastClr="000000"/>
                          </a:solidFill>
                          <a:effectLst/>
                        </a:rPr>
                        <a:t>6</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3</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ctr">
                        <a:lnSpc>
                          <a:spcPct val="100000"/>
                        </a:lnSpc>
                        <a:spcAft>
                          <a:spcPts val="0"/>
                        </a:spcAft>
                      </a:pPr>
                      <a:r>
                        <a:rPr lang="en-GB" sz="800">
                          <a:solidFill>
                            <a:sysClr val="windowText" lastClr="000000"/>
                          </a:solidFill>
                          <a:effectLst/>
                        </a:rPr>
                        <a:t>1,029,117</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l">
                        <a:lnSpc>
                          <a:spcPct val="100000"/>
                        </a:lnSpc>
                        <a:spcAft>
                          <a:spcPts val="0"/>
                        </a:spcAft>
                      </a:pPr>
                      <a:r>
                        <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8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X</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extLst>
                  <a:ext uri="{0D108BD9-81ED-4DB2-BD59-A6C34878D82A}">
                    <a16:rowId xmlns:a16="http://schemas.microsoft.com/office/drawing/2014/main" val="1204772734"/>
                  </a:ext>
                </a:extLst>
              </a:tr>
              <a:tr h="123094">
                <a:tc>
                  <a:txBody>
                    <a:bodyPr/>
                    <a:lstStyle/>
                    <a:p>
                      <a:pPr algn="l">
                        <a:lnSpc>
                          <a:spcPct val="100000"/>
                        </a:lnSpc>
                        <a:spcAft>
                          <a:spcPts val="0"/>
                        </a:spcAft>
                      </a:pPr>
                      <a:r>
                        <a:rPr lang="es-DO" sz="800" dirty="0">
                          <a:solidFill>
                            <a:sysClr val="windowText" lastClr="000000"/>
                          </a:solidFill>
                          <a:effectLst/>
                        </a:rPr>
                        <a:t>SANTO DOMINGO OESTE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DO" sz="800" dirty="0">
                          <a:solidFill>
                            <a:sysClr val="windowText" lastClr="000000"/>
                          </a:solidFill>
                          <a:effectLst/>
                        </a:rPr>
                        <a:t>3</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ctr">
                        <a:lnSpc>
                          <a:spcPct val="100000"/>
                        </a:lnSpc>
                        <a:spcAft>
                          <a:spcPts val="0"/>
                        </a:spcAft>
                      </a:pPr>
                      <a:r>
                        <a:rPr lang="en-GB" sz="800">
                          <a:solidFill>
                            <a:sysClr val="windowText" lastClr="000000"/>
                          </a:solidFill>
                          <a:effectLst/>
                        </a:rPr>
                        <a:t>410,578</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l">
                        <a:lnSpc>
                          <a:spcPct val="100000"/>
                        </a:lnSpc>
                        <a:spcAft>
                          <a:spcPts val="0"/>
                        </a:spcAft>
                      </a:pPr>
                      <a:r>
                        <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8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X</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extLst>
                  <a:ext uri="{0D108BD9-81ED-4DB2-BD59-A6C34878D82A}">
                    <a16:rowId xmlns:a16="http://schemas.microsoft.com/office/drawing/2014/main" val="2915015198"/>
                  </a:ext>
                </a:extLst>
              </a:tr>
              <a:tr h="123094">
                <a:tc>
                  <a:txBody>
                    <a:bodyPr/>
                    <a:lstStyle/>
                    <a:p>
                      <a:pPr algn="l">
                        <a:lnSpc>
                          <a:spcPct val="100000"/>
                        </a:lnSpc>
                        <a:spcAft>
                          <a:spcPts val="0"/>
                        </a:spcAft>
                      </a:pPr>
                      <a:r>
                        <a:rPr lang="es-DO" sz="800" dirty="0">
                          <a:solidFill>
                            <a:sysClr val="windowText" lastClr="000000"/>
                          </a:solidFill>
                          <a:effectLst/>
                        </a:rPr>
                        <a:t>SANTO DOMINGO NORTE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DO" sz="800" dirty="0">
                          <a:solidFill>
                            <a:sysClr val="windowText" lastClr="000000"/>
                          </a:solidFill>
                          <a:effectLst/>
                        </a:rPr>
                        <a:t>4</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1</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ctr">
                        <a:lnSpc>
                          <a:spcPct val="100000"/>
                        </a:lnSpc>
                        <a:spcAft>
                          <a:spcPts val="0"/>
                        </a:spcAft>
                      </a:pPr>
                      <a:r>
                        <a:rPr lang="en-GB" sz="800">
                          <a:solidFill>
                            <a:sysClr val="windowText" lastClr="000000"/>
                          </a:solidFill>
                          <a:effectLst/>
                        </a:rPr>
                        <a:t>674,274</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l">
                        <a:lnSpc>
                          <a:spcPct val="100000"/>
                        </a:lnSpc>
                        <a:spcAft>
                          <a:spcPts val="0"/>
                        </a:spcAft>
                      </a:pPr>
                      <a:r>
                        <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8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X</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extLst>
                  <a:ext uri="{0D108BD9-81ED-4DB2-BD59-A6C34878D82A}">
                    <a16:rowId xmlns:a16="http://schemas.microsoft.com/office/drawing/2014/main" val="3728552058"/>
                  </a:ext>
                </a:extLst>
              </a:tr>
              <a:tr h="123094">
                <a:tc>
                  <a:txBody>
                    <a:bodyPr/>
                    <a:lstStyle/>
                    <a:p>
                      <a:pPr algn="l">
                        <a:lnSpc>
                          <a:spcPct val="100000"/>
                        </a:lnSpc>
                        <a:spcAft>
                          <a:spcPts val="0"/>
                        </a:spcAft>
                      </a:pPr>
                      <a:r>
                        <a:rPr lang="es-DO" sz="800" dirty="0">
                          <a:solidFill>
                            <a:sysClr val="windowText" lastClr="000000"/>
                          </a:solidFill>
                          <a:effectLst/>
                        </a:rPr>
                        <a:t>BOCA CHICA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DO" sz="800" dirty="0">
                          <a:solidFill>
                            <a:sysClr val="windowText" lastClr="000000"/>
                          </a:solidFill>
                          <a:effectLst/>
                        </a:rPr>
                        <a:t>1</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ctr">
                        <a:lnSpc>
                          <a:spcPct val="100000"/>
                        </a:lnSpc>
                        <a:spcAft>
                          <a:spcPts val="0"/>
                        </a:spcAft>
                      </a:pPr>
                      <a:r>
                        <a:rPr lang="en-GB" sz="800">
                          <a:solidFill>
                            <a:sysClr val="windowText" lastClr="000000"/>
                          </a:solidFill>
                          <a:effectLst/>
                        </a:rPr>
                        <a:t>167,040</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l">
                        <a:lnSpc>
                          <a:spcPct val="100000"/>
                        </a:lnSpc>
                        <a:spcAft>
                          <a:spcPts val="0"/>
                        </a:spcAft>
                      </a:pPr>
                      <a:r>
                        <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8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rPr>
                        <a:t>X</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extLst>
                  <a:ext uri="{0D108BD9-81ED-4DB2-BD59-A6C34878D82A}">
                    <a16:rowId xmlns:a16="http://schemas.microsoft.com/office/drawing/2014/main" val="1876467066"/>
                  </a:ext>
                </a:extLst>
              </a:tr>
              <a:tr h="123094">
                <a:tc>
                  <a:txBody>
                    <a:bodyPr/>
                    <a:lstStyle/>
                    <a:p>
                      <a:pPr algn="l">
                        <a:lnSpc>
                          <a:spcPct val="100000"/>
                        </a:lnSpc>
                        <a:spcAft>
                          <a:spcPts val="0"/>
                        </a:spcAft>
                      </a:pPr>
                      <a:r>
                        <a:rPr lang="es-DO" sz="800" dirty="0">
                          <a:solidFill>
                            <a:sysClr val="windowText" lastClr="000000"/>
                          </a:solidFill>
                          <a:effectLst/>
                        </a:rPr>
                        <a:t>SAN ANTONIO DE GUERRA</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es-DO" sz="800" dirty="0">
                          <a:solidFill>
                            <a:sysClr val="windowText" lastClr="000000"/>
                          </a:solidFill>
                          <a:effectLst/>
                        </a:rPr>
                        <a:t>1</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L w="12700" cap="flat" cmpd="sng" algn="ctr">
                      <a:solidFill>
                        <a:schemeClr val="tx1"/>
                      </a:solidFill>
                      <a:prstDash val="solid"/>
                      <a:round/>
                      <a:headEnd type="none" w="med" len="med"/>
                      <a:tailEnd type="none" w="med" len="med"/>
                    </a:lnL>
                  </a:tcPr>
                </a:tc>
                <a:tc>
                  <a:txBody>
                    <a:bodyPr/>
                    <a:lstStyle/>
                    <a:p>
                      <a:pPr algn="ctr">
                        <a:lnSpc>
                          <a:spcPct val="100000"/>
                        </a:lnSpc>
                        <a:spcAft>
                          <a:spcPts val="0"/>
                        </a:spcAft>
                      </a:pPr>
                      <a:r>
                        <a:rPr lang="en-GB" sz="800">
                          <a:solidFill>
                            <a:sysClr val="windowText" lastClr="000000"/>
                          </a:solidFill>
                          <a:effectLst/>
                        </a:rPr>
                        <a:t>1</a:t>
                      </a:r>
                      <a:endParaRPr lang="es-DO" sz="8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algn="ctr">
                        <a:lnSpc>
                          <a:spcPct val="100000"/>
                        </a:lnSpc>
                        <a:spcAft>
                          <a:spcPts val="0"/>
                        </a:spcAft>
                      </a:pPr>
                      <a:r>
                        <a:rPr lang="en-GB" sz="800" dirty="0">
                          <a:solidFill>
                            <a:sysClr val="windowText" lastClr="000000"/>
                          </a:solidFill>
                          <a:effectLst/>
                        </a:rPr>
                        <a:t>59,299</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tc>
                  <a:txBody>
                    <a:bodyPr/>
                    <a:lstStyle/>
                    <a:p>
                      <a:pPr marL="342900" lvl="0" indent="-342900" algn="ctr">
                        <a:lnSpc>
                          <a:spcPct val="100000"/>
                        </a:lnSpc>
                        <a:spcAft>
                          <a:spcPts val="0"/>
                        </a:spcAft>
                        <a:buClr>
                          <a:srgbClr val="538135"/>
                        </a:buClr>
                        <a:buSzPts val="1100"/>
                        <a:buFont typeface="Wingdings" panose="05000000000000000000" pitchFamily="2" charset="2"/>
                        <a:buChar char=""/>
                      </a:pPr>
                      <a:r>
                        <a:rPr lang="es-DO" sz="800" dirty="0">
                          <a:solidFill>
                            <a:sysClr val="windowText" lastClr="000000"/>
                          </a:solidFill>
                          <a:effectLst/>
                        </a:rPr>
                        <a:t> </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tc>
                <a:extLst>
                  <a:ext uri="{0D108BD9-81ED-4DB2-BD59-A6C34878D82A}">
                    <a16:rowId xmlns:a16="http://schemas.microsoft.com/office/drawing/2014/main" val="4287986914"/>
                  </a:ext>
                </a:extLst>
              </a:tr>
              <a:tr h="123094">
                <a:tc gridSpan="5">
                  <a:txBody>
                    <a:bodyPr/>
                    <a:lstStyle/>
                    <a:p>
                      <a:pPr marL="266700" indent="-266700" algn="just">
                        <a:lnSpc>
                          <a:spcPct val="100000"/>
                        </a:lnSpc>
                        <a:spcAft>
                          <a:spcPts val="0"/>
                        </a:spcAft>
                      </a:pPr>
                      <a:r>
                        <a:rPr lang="es-DO" sz="800" dirty="0">
                          <a:solidFill>
                            <a:sysClr val="windowText" lastClr="000000"/>
                          </a:solidFill>
                          <a:effectLst/>
                        </a:rPr>
                        <a:t>Nota: Algunas bibliotecas no cuentan con confirmación de sobre su estatus activo o inactivo, sobre todo en el caso de las regiones Norte y Suroeste.</a:t>
                      </a:r>
                      <a:endParaRPr lang="es-DO" sz="8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202" marR="9202" marT="0" marB="0">
                    <a:lnT w="12700" cap="flat" cmpd="sng" algn="ctr">
                      <a:solidFill>
                        <a:schemeClr val="tx1"/>
                      </a:solidFill>
                      <a:prstDash val="solid"/>
                      <a:round/>
                      <a:headEnd type="none" w="med" len="med"/>
                      <a:tailEnd type="none" w="med" len="med"/>
                    </a:lnT>
                    <a:solidFill>
                      <a:schemeClr val="accent5">
                        <a:lumMod val="60000"/>
                        <a:lumOff val="40000"/>
                      </a:schemeClr>
                    </a:solidFill>
                  </a:tcPr>
                </a:tc>
                <a:tc hMerge="1">
                  <a:txBody>
                    <a:bodyPr/>
                    <a:lstStyle/>
                    <a:p>
                      <a:endParaRPr lang="es-DO"/>
                    </a:p>
                  </a:txBody>
                  <a:tcPr/>
                </a:tc>
                <a:tc hMerge="1">
                  <a:txBody>
                    <a:bodyPr/>
                    <a:lstStyle/>
                    <a:p>
                      <a:endParaRPr lang="es-DO"/>
                    </a:p>
                  </a:txBody>
                  <a:tcPr/>
                </a:tc>
                <a:tc hMerge="1">
                  <a:txBody>
                    <a:bodyPr/>
                    <a:lstStyle/>
                    <a:p>
                      <a:endParaRPr lang="es-DO"/>
                    </a:p>
                  </a:txBody>
                  <a:tcPr/>
                </a:tc>
                <a:tc hMerge="1">
                  <a:txBody>
                    <a:bodyPr/>
                    <a:lstStyle/>
                    <a:p>
                      <a:endParaRPr lang="es-DO"/>
                    </a:p>
                  </a:txBody>
                  <a:tcPr/>
                </a:tc>
                <a:extLst>
                  <a:ext uri="{0D108BD9-81ED-4DB2-BD59-A6C34878D82A}">
                    <a16:rowId xmlns:a16="http://schemas.microsoft.com/office/drawing/2014/main" val="3342878895"/>
                  </a:ext>
                </a:extLst>
              </a:tr>
            </a:tbl>
          </a:graphicData>
        </a:graphic>
      </p:graphicFrame>
    </p:spTree>
    <p:extLst>
      <p:ext uri="{BB962C8B-B14F-4D97-AF65-F5344CB8AC3E}">
        <p14:creationId xmlns:p14="http://schemas.microsoft.com/office/powerpoint/2010/main" val="55977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D35627-40DA-4E66-AE53-C88B8E67608C}"/>
              </a:ext>
            </a:extLst>
          </p:cNvPr>
          <p:cNvSpPr txBox="1"/>
          <p:nvPr/>
        </p:nvSpPr>
        <p:spPr>
          <a:xfrm>
            <a:off x="522515" y="276869"/>
            <a:ext cx="11814629" cy="400110"/>
          </a:xfrm>
          <a:prstGeom prst="rect">
            <a:avLst/>
          </a:prstGeom>
          <a:noFill/>
        </p:spPr>
        <p:txBody>
          <a:bodyPr wrap="square">
            <a:spAutoFit/>
          </a:bodyPr>
          <a:lstStyle/>
          <a:p>
            <a:pPr lvl="0" algn="just"/>
            <a:r>
              <a:rPr lang="es-ES" sz="2000" b="1" dirty="0">
                <a:solidFill>
                  <a:schemeClr val="bg1"/>
                </a:solidFill>
                <a:effectLst/>
                <a:highlight>
                  <a:srgbClr val="040472"/>
                </a:highlight>
                <a:latin typeface="Arial" panose="020B0604020202020204" pitchFamily="34" charset="0"/>
                <a:ea typeface="Calibri" panose="020F0502020204030204" pitchFamily="34" charset="0"/>
              </a:rPr>
              <a:t>Distribución geográfica de las bibliotecas existentes</a:t>
            </a:r>
            <a:endParaRPr lang="es-DO" sz="2000" dirty="0">
              <a:solidFill>
                <a:schemeClr val="bg1"/>
              </a:solidFill>
              <a:effectLst/>
              <a:highlight>
                <a:srgbClr val="040472"/>
              </a:highligh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Gráfico 1">
            <a:extLst>
              <a:ext uri="{FF2B5EF4-FFF2-40B4-BE49-F238E27FC236}">
                <a16:creationId xmlns:a16="http://schemas.microsoft.com/office/drawing/2014/main" id="{2C02B51B-8244-4C2C-9D63-FB506C976375}"/>
              </a:ext>
            </a:extLst>
          </p:cNvPr>
          <p:cNvGraphicFramePr/>
          <p:nvPr>
            <p:extLst>
              <p:ext uri="{D42A27DB-BD31-4B8C-83A1-F6EECF244321}">
                <p14:modId xmlns:p14="http://schemas.microsoft.com/office/powerpoint/2010/main" val="1032574376"/>
              </p:ext>
            </p:extLst>
          </p:nvPr>
        </p:nvGraphicFramePr>
        <p:xfrm>
          <a:off x="522515" y="867636"/>
          <a:ext cx="11074400" cy="4135755"/>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a:extLst>
              <a:ext uri="{FF2B5EF4-FFF2-40B4-BE49-F238E27FC236}">
                <a16:creationId xmlns:a16="http://schemas.microsoft.com/office/drawing/2014/main" id="{7A763471-90D0-BEBA-378C-25F37D7DE46F}"/>
              </a:ext>
            </a:extLst>
          </p:cNvPr>
          <p:cNvSpPr txBox="1"/>
          <p:nvPr/>
        </p:nvSpPr>
        <p:spPr>
          <a:xfrm>
            <a:off x="645885" y="5003391"/>
            <a:ext cx="10900230" cy="1027461"/>
          </a:xfrm>
          <a:prstGeom prst="rect">
            <a:avLst/>
          </a:prstGeom>
          <a:noFill/>
        </p:spPr>
        <p:txBody>
          <a:bodyPr wrap="square">
            <a:spAutoFit/>
          </a:bodyPr>
          <a:lstStyle/>
          <a:p>
            <a:pPr algn="just">
              <a:lnSpc>
                <a:spcPct val="115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E</a:t>
            </a:r>
            <a:r>
              <a:rPr lang="es-ES" sz="1800" dirty="0">
                <a:effectLst/>
                <a:latin typeface="Arial" panose="020B0604020202020204" pitchFamily="34" charset="0"/>
                <a:ea typeface="Calibri" panose="020F0502020204030204" pitchFamily="34" charset="0"/>
                <a:cs typeface="Times New Roman" panose="02020603050405020304" pitchFamily="18" charset="0"/>
              </a:rPr>
              <a:t>n general, las bibliotecas se encuentran mayoritariamente concentradas en los territorios de mayor desarrollo socioeconómico y relevancia política, lo que deja desasistidos a los municipios y demás demarcaciones menores.</a:t>
            </a:r>
            <a:endParaRPr lang="es-D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845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9B5975-3A42-4F54-9E23-5798EBEFBBF7}"/>
              </a:ext>
            </a:extLst>
          </p:cNvPr>
          <p:cNvSpPr txBox="1"/>
          <p:nvPr/>
        </p:nvSpPr>
        <p:spPr>
          <a:xfrm>
            <a:off x="319314" y="390757"/>
            <a:ext cx="11553371" cy="1200329"/>
          </a:xfrm>
          <a:prstGeom prst="rect">
            <a:avLst/>
          </a:prstGeom>
          <a:noFill/>
        </p:spPr>
        <p:txBody>
          <a:bodyPr wrap="square">
            <a:spAutoFit/>
          </a:bodyPr>
          <a:lstStyle/>
          <a:p>
            <a:pPr lvl="0" algn="just"/>
            <a:r>
              <a:rPr lang="es-ES" sz="1800" dirty="0">
                <a:effectLst/>
                <a:latin typeface="Arial" panose="020B0604020202020204" pitchFamily="34" charset="0"/>
                <a:ea typeface="Calibri" panose="020F0502020204030204" pitchFamily="34" charset="0"/>
              </a:rPr>
              <a:t>En el caso de la provincia Santo Domingo y Santo Domingo de Guzmán (Distrito Nacional) la distancia en la disponibilidad de bibliotecas entre el Distrito Nacional y los restantes municipios es significativa, evidenciando graves niveles de desatención a la vida educativa / cultural de estos municipios, algunos de los cuales disponen de apenas una (1) biblioteca.</a:t>
            </a:r>
            <a:endParaRPr lang="es-DO" sz="2000" dirty="0">
              <a:effectLst/>
              <a:latin typeface="Times New Roman" panose="02020603050405020304" pitchFamily="18" charset="0"/>
              <a:ea typeface="Times New Roman" panose="02020603050405020304" pitchFamily="18" charset="0"/>
            </a:endParaRPr>
          </a:p>
        </p:txBody>
      </p:sp>
      <p:graphicFrame>
        <p:nvGraphicFramePr>
          <p:cNvPr id="2" name="Gráfico 1">
            <a:extLst>
              <a:ext uri="{FF2B5EF4-FFF2-40B4-BE49-F238E27FC236}">
                <a16:creationId xmlns:a16="http://schemas.microsoft.com/office/drawing/2014/main" id="{CA42EED9-5099-44F0-9FF7-13D3F1C7426D}"/>
              </a:ext>
            </a:extLst>
          </p:cNvPr>
          <p:cNvGraphicFramePr/>
          <p:nvPr>
            <p:extLst>
              <p:ext uri="{D42A27DB-BD31-4B8C-83A1-F6EECF244321}">
                <p14:modId xmlns:p14="http://schemas.microsoft.com/office/powerpoint/2010/main" val="1866728310"/>
              </p:ext>
            </p:extLst>
          </p:nvPr>
        </p:nvGraphicFramePr>
        <p:xfrm>
          <a:off x="2336800" y="1930401"/>
          <a:ext cx="7881257" cy="43107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2569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2745</TotalTime>
  <Words>2791</Words>
  <Application>Microsoft Office PowerPoint</Application>
  <PresentationFormat>Panorámica</PresentationFormat>
  <Paragraphs>514</Paragraphs>
  <Slides>19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19</vt:i4>
      </vt:variant>
    </vt:vector>
  </HeadingPairs>
  <TitlesOfParts>
    <vt:vector size="27" baseType="lpstr">
      <vt:lpstr>Aptos</vt:lpstr>
      <vt:lpstr>Arial</vt:lpstr>
      <vt:lpstr>Calibri</vt:lpstr>
      <vt:lpstr>Calibri Light</vt:lpstr>
      <vt:lpstr>Symbol</vt:lpstr>
      <vt:lpstr>Times New Roman</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Angela Hernández</cp:lastModifiedBy>
  <cp:revision>44</cp:revision>
  <dcterms:created xsi:type="dcterms:W3CDTF">2022-01-29T14:09:55Z</dcterms:created>
  <dcterms:modified xsi:type="dcterms:W3CDTF">2025-01-09T17:10:52Z</dcterms:modified>
</cp:coreProperties>
</file>